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31"/>
  </p:notesMasterIdLst>
  <p:sldIdLst>
    <p:sldId id="256" r:id="rId2"/>
    <p:sldId id="258" r:id="rId3"/>
    <p:sldId id="262" r:id="rId4"/>
    <p:sldId id="261" r:id="rId5"/>
    <p:sldId id="313" r:id="rId6"/>
    <p:sldId id="314" r:id="rId7"/>
    <p:sldId id="315" r:id="rId8"/>
    <p:sldId id="260" r:id="rId9"/>
    <p:sldId id="267" r:id="rId10"/>
    <p:sldId id="268" r:id="rId11"/>
    <p:sldId id="316" r:id="rId12"/>
    <p:sldId id="318" r:id="rId13"/>
    <p:sldId id="272" r:id="rId14"/>
    <p:sldId id="317" r:id="rId15"/>
    <p:sldId id="319" r:id="rId16"/>
    <p:sldId id="320" r:id="rId17"/>
    <p:sldId id="321" r:id="rId18"/>
    <p:sldId id="322" r:id="rId19"/>
    <p:sldId id="323" r:id="rId20"/>
    <p:sldId id="279" r:id="rId21"/>
    <p:sldId id="324" r:id="rId22"/>
    <p:sldId id="325" r:id="rId23"/>
    <p:sldId id="326" r:id="rId24"/>
    <p:sldId id="327" r:id="rId25"/>
    <p:sldId id="284" r:id="rId26"/>
    <p:sldId id="294" r:id="rId27"/>
    <p:sldId id="288" r:id="rId28"/>
    <p:sldId id="328" r:id="rId29"/>
    <p:sldId id="259" r:id="rId30"/>
  </p:sldIdLst>
  <p:sldSz cx="9144000" cy="5143500" type="screen16x9"/>
  <p:notesSz cx="6858000" cy="9144000"/>
  <p:embeddedFontLst>
    <p:embeddedFont>
      <p:font typeface="Anton" pitchFamily="2" charset="0"/>
      <p:regular r:id="rId32"/>
    </p:embeddedFont>
    <p:embeddedFont>
      <p:font typeface="Calibri" panose="020F0502020204030204" pitchFamily="34" charset="0"/>
      <p:regular r:id="rId33"/>
      <p:bold r:id="rId34"/>
      <p:italic r:id="rId35"/>
      <p:boldItalic r:id="rId36"/>
    </p:embeddedFont>
    <p:embeddedFont>
      <p:font typeface="Fredoka One" panose="02000000000000000000" pitchFamily="2" charset="0"/>
      <p:regular r:id="rId37"/>
    </p:embeddedFont>
    <p:embeddedFont>
      <p:font typeface="Muli" panose="02000503000000000000" pitchFamily="2" charset="0"/>
      <p:regular r:id="rId38"/>
      <p:bold r:id="rId39"/>
      <p:italic r:id="rId40"/>
      <p:boldItalic r:id="rId41"/>
    </p:embeddedFont>
    <p:embeddedFont>
      <p:font typeface="Oswald" panose="00000500000000000000"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F2AA33-EA49-4BA0-9C3C-511DDAEDEEF0}">
  <a:tblStyle styleId="{E5F2AA33-EA49-4BA0-9C3C-511DDAEDEE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84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76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8d6a5a17f7_0_1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8d6a5a17f7_0_1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5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00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5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3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6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2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bb101d3a4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bb101d3a4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d6a5a17f7_0_1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d6a5a17f7_0_1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24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4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58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94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3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d6a5a17f7_0_1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d6a5a17f7_0_1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4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8d6b8bf2b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8d6b8bf2b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545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8d6a5a17f7_0_1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8d6a5a17f7_0_1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55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8c102e2b1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8c102e2b1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56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d6b8bf2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d6b8bf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b101d3a4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b101d3a4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87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5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97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d6b8bf2b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d6b8bf2b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8d6a5a17f7_0_1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8d6a5a17f7_0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6378" y="1372763"/>
            <a:ext cx="487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Font typeface="Anton"/>
              <a:buNone/>
              <a:defRPr sz="6500">
                <a:latin typeface="Anton"/>
                <a:ea typeface="Anton"/>
                <a:cs typeface="Anton"/>
                <a:sym typeface="Anton"/>
              </a:defRPr>
            </a:lvl1pPr>
            <a:lvl2pPr lvl="1" algn="ctr">
              <a:spcBef>
                <a:spcPts val="0"/>
              </a:spcBef>
              <a:spcAft>
                <a:spcPts val="0"/>
              </a:spcAft>
              <a:buSzPts val="6500"/>
              <a:buFont typeface="Oswald"/>
              <a:buNone/>
              <a:defRPr sz="6500" b="1">
                <a:latin typeface="Oswald"/>
                <a:ea typeface="Oswald"/>
                <a:cs typeface="Oswald"/>
                <a:sym typeface="Oswald"/>
              </a:defRPr>
            </a:lvl2pPr>
            <a:lvl3pPr lvl="2" algn="ctr">
              <a:spcBef>
                <a:spcPts val="0"/>
              </a:spcBef>
              <a:spcAft>
                <a:spcPts val="0"/>
              </a:spcAft>
              <a:buSzPts val="6500"/>
              <a:buFont typeface="Oswald"/>
              <a:buNone/>
              <a:defRPr sz="6500" b="1">
                <a:latin typeface="Oswald"/>
                <a:ea typeface="Oswald"/>
                <a:cs typeface="Oswald"/>
                <a:sym typeface="Oswald"/>
              </a:defRPr>
            </a:lvl3pPr>
            <a:lvl4pPr lvl="3" algn="ctr">
              <a:spcBef>
                <a:spcPts val="0"/>
              </a:spcBef>
              <a:spcAft>
                <a:spcPts val="0"/>
              </a:spcAft>
              <a:buSzPts val="6500"/>
              <a:buFont typeface="Oswald"/>
              <a:buNone/>
              <a:defRPr sz="6500" b="1">
                <a:latin typeface="Oswald"/>
                <a:ea typeface="Oswald"/>
                <a:cs typeface="Oswald"/>
                <a:sym typeface="Oswald"/>
              </a:defRPr>
            </a:lvl4pPr>
            <a:lvl5pPr lvl="4" algn="ctr">
              <a:spcBef>
                <a:spcPts val="0"/>
              </a:spcBef>
              <a:spcAft>
                <a:spcPts val="0"/>
              </a:spcAft>
              <a:buSzPts val="6500"/>
              <a:buFont typeface="Oswald"/>
              <a:buNone/>
              <a:defRPr sz="6500" b="1">
                <a:latin typeface="Oswald"/>
                <a:ea typeface="Oswald"/>
                <a:cs typeface="Oswald"/>
                <a:sym typeface="Oswald"/>
              </a:defRPr>
            </a:lvl5pPr>
            <a:lvl6pPr lvl="5" algn="ctr">
              <a:spcBef>
                <a:spcPts val="0"/>
              </a:spcBef>
              <a:spcAft>
                <a:spcPts val="0"/>
              </a:spcAft>
              <a:buSzPts val="6500"/>
              <a:buFont typeface="Oswald"/>
              <a:buNone/>
              <a:defRPr sz="6500" b="1">
                <a:latin typeface="Oswald"/>
                <a:ea typeface="Oswald"/>
                <a:cs typeface="Oswald"/>
                <a:sym typeface="Oswald"/>
              </a:defRPr>
            </a:lvl6pPr>
            <a:lvl7pPr lvl="6" algn="ctr">
              <a:spcBef>
                <a:spcPts val="0"/>
              </a:spcBef>
              <a:spcAft>
                <a:spcPts val="0"/>
              </a:spcAft>
              <a:buSzPts val="6500"/>
              <a:buFont typeface="Oswald"/>
              <a:buNone/>
              <a:defRPr sz="6500" b="1">
                <a:latin typeface="Oswald"/>
                <a:ea typeface="Oswald"/>
                <a:cs typeface="Oswald"/>
                <a:sym typeface="Oswald"/>
              </a:defRPr>
            </a:lvl7pPr>
            <a:lvl8pPr lvl="7" algn="ctr">
              <a:spcBef>
                <a:spcPts val="0"/>
              </a:spcBef>
              <a:spcAft>
                <a:spcPts val="0"/>
              </a:spcAft>
              <a:buSzPts val="6500"/>
              <a:buFont typeface="Oswald"/>
              <a:buNone/>
              <a:defRPr sz="6500" b="1">
                <a:latin typeface="Oswald"/>
                <a:ea typeface="Oswald"/>
                <a:cs typeface="Oswald"/>
                <a:sym typeface="Oswald"/>
              </a:defRPr>
            </a:lvl8pPr>
            <a:lvl9pPr lvl="8" algn="ctr">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0" name="Google Shape;10;p2"/>
          <p:cNvSpPr txBox="1">
            <a:spLocks noGrp="1"/>
          </p:cNvSpPr>
          <p:nvPr>
            <p:ph type="subTitle" idx="1"/>
          </p:nvPr>
        </p:nvSpPr>
        <p:spPr>
          <a:xfrm>
            <a:off x="4016425" y="3365138"/>
            <a:ext cx="3954300" cy="40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600"/>
              <a:buFont typeface="Muli"/>
              <a:buNone/>
              <a:defRPr sz="1600">
                <a:solidFill>
                  <a:schemeClr val="accent3"/>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6198115" y="2513137"/>
            <a:ext cx="5182272"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8500" y="4530925"/>
            <a:ext cx="507575" cy="57400"/>
          </a:xfrm>
          <a:custGeom>
            <a:avLst/>
            <a:gdLst/>
            <a:ahLst/>
            <a:cxnLst/>
            <a:rect l="l" t="t" r="r" b="b"/>
            <a:pathLst>
              <a:path w="20303" h="2296" extrusionOk="0">
                <a:moveTo>
                  <a:pt x="4549" y="0"/>
                </a:moveTo>
                <a:lnTo>
                  <a:pt x="2308" y="2023"/>
                </a:lnTo>
                <a:lnTo>
                  <a:pt x="137" y="62"/>
                </a:lnTo>
                <a:lnTo>
                  <a:pt x="0" y="211"/>
                </a:lnTo>
                <a:lnTo>
                  <a:pt x="2308" y="2296"/>
                </a:lnTo>
                <a:lnTo>
                  <a:pt x="4549" y="273"/>
                </a:lnTo>
                <a:lnTo>
                  <a:pt x="6790" y="2296"/>
                </a:lnTo>
                <a:lnTo>
                  <a:pt x="9032" y="273"/>
                </a:lnTo>
                <a:lnTo>
                  <a:pt x="11271" y="2296"/>
                </a:lnTo>
                <a:lnTo>
                  <a:pt x="13512" y="273"/>
                </a:lnTo>
                <a:lnTo>
                  <a:pt x="15753" y="2296"/>
                </a:lnTo>
                <a:lnTo>
                  <a:pt x="17995" y="273"/>
                </a:lnTo>
                <a:lnTo>
                  <a:pt x="20168" y="2236"/>
                </a:lnTo>
                <a:lnTo>
                  <a:pt x="20302" y="2085"/>
                </a:lnTo>
                <a:lnTo>
                  <a:pt x="17995" y="0"/>
                </a:lnTo>
                <a:lnTo>
                  <a:pt x="15753" y="2023"/>
                </a:lnTo>
                <a:lnTo>
                  <a:pt x="13512" y="0"/>
                </a:lnTo>
                <a:lnTo>
                  <a:pt x="11271" y="2023"/>
                </a:lnTo>
                <a:lnTo>
                  <a:pt x="9032" y="0"/>
                </a:lnTo>
                <a:lnTo>
                  <a:pt x="6790" y="2023"/>
                </a:lnTo>
                <a:lnTo>
                  <a:pt x="45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51287" y="422120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91650" y="5234775"/>
            <a:ext cx="91075" cy="5075"/>
          </a:xfrm>
          <a:custGeom>
            <a:avLst/>
            <a:gdLst/>
            <a:ahLst/>
            <a:cxnLst/>
            <a:rect l="l" t="t" r="r" b="b"/>
            <a:pathLst>
              <a:path w="3643" h="203" extrusionOk="0">
                <a:moveTo>
                  <a:pt x="0" y="0"/>
                </a:moveTo>
                <a:lnTo>
                  <a:pt x="0" y="203"/>
                </a:lnTo>
                <a:lnTo>
                  <a:pt x="3643" y="203"/>
                </a:lnTo>
                <a:lnTo>
                  <a:pt x="36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280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7906350" y="-117900"/>
            <a:ext cx="137050" cy="784925"/>
            <a:chOff x="6734550" y="3486475"/>
            <a:chExt cx="137050" cy="784925"/>
          </a:xfrm>
        </p:grpSpPr>
        <p:sp>
          <p:nvSpPr>
            <p:cNvPr id="17" name="Google Shape;17;p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702775" y="4327325"/>
            <a:ext cx="544200" cy="5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ONE_COLUMN_TEXT_3">
    <p:spTree>
      <p:nvGrpSpPr>
        <p:cNvPr id="1" name="Shape 346"/>
        <p:cNvGrpSpPr/>
        <p:nvPr/>
      </p:nvGrpSpPr>
      <p:grpSpPr>
        <a:xfrm>
          <a:off x="0" y="0"/>
          <a:ext cx="0" cy="0"/>
          <a:chOff x="0" y="0"/>
          <a:chExt cx="0" cy="0"/>
        </a:xfrm>
      </p:grpSpPr>
      <p:sp>
        <p:nvSpPr>
          <p:cNvPr id="347" name="Google Shape;347;p20"/>
          <p:cNvSpPr/>
          <p:nvPr/>
        </p:nvSpPr>
        <p:spPr>
          <a:xfrm rot="10800000">
            <a:off x="-77" y="4821577"/>
            <a:ext cx="155075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a:spLocks noGrp="1"/>
          </p:cNvSpPr>
          <p:nvPr>
            <p:ph type="title"/>
          </p:nvPr>
        </p:nvSpPr>
        <p:spPr>
          <a:xfrm>
            <a:off x="3084040" y="3155575"/>
            <a:ext cx="29760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349" name="Google Shape;349;p20"/>
          <p:cNvSpPr txBox="1">
            <a:spLocks noGrp="1"/>
          </p:cNvSpPr>
          <p:nvPr>
            <p:ph type="title" idx="2"/>
          </p:nvPr>
        </p:nvSpPr>
        <p:spPr>
          <a:xfrm>
            <a:off x="3083950" y="3589925"/>
            <a:ext cx="2976000" cy="100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50" name="Google Shape;350;p20"/>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0"/>
          <p:cNvGrpSpPr/>
          <p:nvPr/>
        </p:nvGrpSpPr>
        <p:grpSpPr>
          <a:xfrm>
            <a:off x="8735350" y="0"/>
            <a:ext cx="137050" cy="784925"/>
            <a:chOff x="6734550" y="3486475"/>
            <a:chExt cx="137050" cy="784925"/>
          </a:xfrm>
        </p:grpSpPr>
        <p:sp>
          <p:nvSpPr>
            <p:cNvPr id="352" name="Google Shape;352;p2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0"/>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rot="10800000">
            <a:off x="1620695" y="4821577"/>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1"/>
        </a:solidFill>
        <a:effectLst/>
      </p:bgPr>
    </p:bg>
    <p:spTree>
      <p:nvGrpSpPr>
        <p:cNvPr id="1" name="Shape 471"/>
        <p:cNvGrpSpPr/>
        <p:nvPr/>
      </p:nvGrpSpPr>
      <p:grpSpPr>
        <a:xfrm>
          <a:off x="0" y="0"/>
          <a:ext cx="0" cy="0"/>
          <a:chOff x="0" y="0"/>
          <a:chExt cx="0" cy="0"/>
        </a:xfrm>
      </p:grpSpPr>
      <p:sp>
        <p:nvSpPr>
          <p:cNvPr id="472" name="Google Shape;472;p2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6"/>
          <p:cNvGrpSpPr/>
          <p:nvPr/>
        </p:nvGrpSpPr>
        <p:grpSpPr>
          <a:xfrm rot="-5400000">
            <a:off x="4503450" y="4509525"/>
            <a:ext cx="137050" cy="784925"/>
            <a:chOff x="6734550" y="3486475"/>
            <a:chExt cx="137050" cy="784925"/>
          </a:xfrm>
        </p:grpSpPr>
        <p:sp>
          <p:nvSpPr>
            <p:cNvPr id="475" name="Google Shape;475;p2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1"/>
        </a:solidFill>
        <a:effectLst/>
      </p:bgPr>
    </p:bg>
    <p:spTree>
      <p:nvGrpSpPr>
        <p:cNvPr id="1" name="Shape 486"/>
        <p:cNvGrpSpPr/>
        <p:nvPr/>
      </p:nvGrpSpPr>
      <p:grpSpPr>
        <a:xfrm>
          <a:off x="0" y="0"/>
          <a:ext cx="0" cy="0"/>
          <a:chOff x="0" y="0"/>
          <a:chExt cx="0" cy="0"/>
        </a:xfrm>
      </p:grpSpPr>
      <p:sp>
        <p:nvSpPr>
          <p:cNvPr id="487" name="Google Shape;487;p28"/>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8"/>
          <p:cNvGrpSpPr/>
          <p:nvPr/>
        </p:nvGrpSpPr>
        <p:grpSpPr>
          <a:xfrm rot="-5400000">
            <a:off x="7629638" y="-111387"/>
            <a:ext cx="137050" cy="784925"/>
            <a:chOff x="6734550" y="3486475"/>
            <a:chExt cx="137050" cy="784925"/>
          </a:xfrm>
        </p:grpSpPr>
        <p:sp>
          <p:nvSpPr>
            <p:cNvPr id="491" name="Google Shape;491;p2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8"/>
          <p:cNvSpPr/>
          <p:nvPr/>
        </p:nvSpPr>
        <p:spPr>
          <a:xfrm>
            <a:off x="3830214"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LANK_2">
    <p:bg>
      <p:bgPr>
        <a:solidFill>
          <a:schemeClr val="dk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BLANK_2_1">
    <p:bg>
      <p:bgPr>
        <a:solidFill>
          <a:schemeClr val="dk1"/>
        </a:solidFill>
        <a:effectLst/>
      </p:bgPr>
    </p:bg>
    <p:spTree>
      <p:nvGrpSpPr>
        <p:cNvPr id="1" name="Shape 503"/>
        <p:cNvGrpSpPr/>
        <p:nvPr/>
      </p:nvGrpSpPr>
      <p:grpSpPr>
        <a:xfrm>
          <a:off x="0" y="0"/>
          <a:ext cx="0" cy="0"/>
          <a:chOff x="0" y="0"/>
          <a:chExt cx="0" cy="0"/>
        </a:xfrm>
      </p:grpSpPr>
      <p:sp>
        <p:nvSpPr>
          <p:cNvPr id="504" name="Google Shape;504;p3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5400000">
            <a:off x="1037150" y="4462925"/>
            <a:ext cx="137050" cy="784925"/>
            <a:chOff x="6734550" y="3486475"/>
            <a:chExt cx="137050" cy="784925"/>
          </a:xfrm>
        </p:grpSpPr>
        <p:sp>
          <p:nvSpPr>
            <p:cNvPr id="508" name="Google Shape;508;p3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418875" y="4786850"/>
            <a:ext cx="10119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519"/>
        <p:cNvGrpSpPr/>
        <p:nvPr/>
      </p:nvGrpSpPr>
      <p:grpSpPr>
        <a:xfrm>
          <a:off x="0" y="0"/>
          <a:ext cx="0" cy="0"/>
          <a:chOff x="0" y="0"/>
          <a:chExt cx="0" cy="0"/>
        </a:xfrm>
      </p:grpSpPr>
      <p:sp>
        <p:nvSpPr>
          <p:cNvPr id="520" name="Google Shape;520;p31"/>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23" name="Google Shape;523;p31"/>
          <p:cNvSpPr/>
          <p:nvPr/>
        </p:nvSpPr>
        <p:spPr>
          <a:xfrm>
            <a:off x="251200" y="4713634"/>
            <a:ext cx="261300" cy="26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1"/>
          <p:cNvGrpSpPr/>
          <p:nvPr/>
        </p:nvGrpSpPr>
        <p:grpSpPr>
          <a:xfrm rot="-5400000">
            <a:off x="1037150" y="4451813"/>
            <a:ext cx="137050" cy="784925"/>
            <a:chOff x="6734550" y="3486475"/>
            <a:chExt cx="137050" cy="784925"/>
          </a:xfrm>
        </p:grpSpPr>
        <p:sp>
          <p:nvSpPr>
            <p:cNvPr id="525" name="Google Shape;525;p31"/>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8361925" y="4420350"/>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rot="-1748085">
            <a:off x="-382831" y="-340251"/>
            <a:ext cx="1930436" cy="96529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rot="-5400000">
            <a:off x="8705833" y="851152"/>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538"/>
        <p:cNvGrpSpPr/>
        <p:nvPr/>
      </p:nvGrpSpPr>
      <p:grpSpPr>
        <a:xfrm>
          <a:off x="0" y="0"/>
          <a:ext cx="0" cy="0"/>
          <a:chOff x="0" y="0"/>
          <a:chExt cx="0" cy="0"/>
        </a:xfrm>
      </p:grpSpPr>
      <p:sp>
        <p:nvSpPr>
          <p:cNvPr id="539" name="Google Shape;539;p32"/>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42" name="Google Shape;542;p32"/>
          <p:cNvSpPr/>
          <p:nvPr/>
        </p:nvSpPr>
        <p:spPr>
          <a:xfrm>
            <a:off x="0" y="4599425"/>
            <a:ext cx="4296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8344750" y="4390175"/>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2"/>
          <p:cNvGrpSpPr/>
          <p:nvPr/>
        </p:nvGrpSpPr>
        <p:grpSpPr>
          <a:xfrm>
            <a:off x="317200" y="3871050"/>
            <a:ext cx="137050" cy="784925"/>
            <a:chOff x="6734550" y="3486475"/>
            <a:chExt cx="137050" cy="784925"/>
          </a:xfrm>
        </p:grpSpPr>
        <p:sp>
          <p:nvSpPr>
            <p:cNvPr id="545" name="Google Shape;545;p3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3">
  <p:cSld name="TITLE_ONLY_1_1">
    <p:bg>
      <p:bgPr>
        <a:solidFill>
          <a:schemeClr val="accent1"/>
        </a:solidFill>
        <a:effectLst/>
      </p:bgPr>
    </p:bg>
    <p:spTree>
      <p:nvGrpSpPr>
        <p:cNvPr id="1" name="Shape 574"/>
        <p:cNvGrpSpPr/>
        <p:nvPr/>
      </p:nvGrpSpPr>
      <p:grpSpPr>
        <a:xfrm>
          <a:off x="0" y="0"/>
          <a:ext cx="0" cy="0"/>
          <a:chOff x="0" y="0"/>
          <a:chExt cx="0" cy="0"/>
        </a:xfrm>
      </p:grpSpPr>
      <p:sp>
        <p:nvSpPr>
          <p:cNvPr id="575" name="Google Shape;575;p3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579" name="Google Shape;579;p34"/>
          <p:cNvGrpSpPr/>
          <p:nvPr/>
        </p:nvGrpSpPr>
        <p:grpSpPr>
          <a:xfrm rot="-5400000">
            <a:off x="143375" y="4431163"/>
            <a:ext cx="137050" cy="784925"/>
            <a:chOff x="6734550" y="3486475"/>
            <a:chExt cx="137050" cy="784925"/>
          </a:xfrm>
        </p:grpSpPr>
        <p:sp>
          <p:nvSpPr>
            <p:cNvPr id="580" name="Google Shape;580;p3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1"/>
        </a:solidFill>
        <a:effectLst/>
      </p:bgPr>
    </p:bg>
    <p:spTree>
      <p:nvGrpSpPr>
        <p:cNvPr id="1" name="Shape 273"/>
        <p:cNvGrpSpPr/>
        <p:nvPr/>
      </p:nvGrpSpPr>
      <p:grpSpPr>
        <a:xfrm>
          <a:off x="0" y="0"/>
          <a:ext cx="0" cy="0"/>
          <a:chOff x="0" y="0"/>
          <a:chExt cx="0" cy="0"/>
        </a:xfrm>
      </p:grpSpPr>
      <p:sp>
        <p:nvSpPr>
          <p:cNvPr id="274" name="Google Shape;274;p16"/>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rot="5400000">
            <a:off x="7342473" y="47650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77" name="Google Shape;277;p16"/>
          <p:cNvSpPr txBox="1">
            <a:spLocks noGrp="1"/>
          </p:cNvSpPr>
          <p:nvPr>
            <p:ph type="title" idx="2" hasCustomPrompt="1"/>
          </p:nvPr>
        </p:nvSpPr>
        <p:spPr>
          <a:xfrm>
            <a:off x="3343875" y="1896042"/>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78" name="Google Shape;278;p16"/>
          <p:cNvSpPr/>
          <p:nvPr/>
        </p:nvSpPr>
        <p:spPr>
          <a:xfrm>
            <a:off x="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6"/>
          <p:cNvGrpSpPr/>
          <p:nvPr/>
        </p:nvGrpSpPr>
        <p:grpSpPr>
          <a:xfrm rot="-5400000">
            <a:off x="3679888" y="78513"/>
            <a:ext cx="137050" cy="784925"/>
            <a:chOff x="6734550" y="3486475"/>
            <a:chExt cx="137050" cy="784925"/>
          </a:xfrm>
        </p:grpSpPr>
        <p:sp>
          <p:nvSpPr>
            <p:cNvPr id="280" name="Google Shape;280;p1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744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8"/>
        <p:cNvGrpSpPr/>
        <p:nvPr/>
      </p:nvGrpSpPr>
      <p:grpSpPr>
        <a:xfrm>
          <a:off x="0" y="0"/>
          <a:ext cx="0" cy="0"/>
          <a:chOff x="0" y="0"/>
          <a:chExt cx="0" cy="0"/>
        </a:xfrm>
      </p:grpSpPr>
      <p:sp>
        <p:nvSpPr>
          <p:cNvPr id="29" name="Google Shape;29;p3"/>
          <p:cNvSpPr/>
          <p:nvPr/>
        </p:nvSpPr>
        <p:spPr>
          <a:xfrm>
            <a:off x="657540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 name="Google Shape;31;p3"/>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41358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idx="2" hasCustomPrompt="1"/>
          </p:nvPr>
        </p:nvSpPr>
        <p:spPr>
          <a:xfrm>
            <a:off x="713225" y="1915500"/>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34" name="Google Shape;34;p3"/>
          <p:cNvGrpSpPr/>
          <p:nvPr/>
        </p:nvGrpSpPr>
        <p:grpSpPr>
          <a:xfrm rot="-5400000">
            <a:off x="1037150" y="4138438"/>
            <a:ext cx="137050" cy="784925"/>
            <a:chOff x="6734550" y="3486475"/>
            <a:chExt cx="137050" cy="784925"/>
          </a:xfrm>
        </p:grpSpPr>
        <p:sp>
          <p:nvSpPr>
            <p:cNvPr id="35" name="Google Shape;35;p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1"/>
        </a:solidFill>
        <a:effectLst/>
      </p:bgPr>
    </p:bg>
    <p:spTree>
      <p:nvGrpSpPr>
        <p:cNvPr id="1" name="Shape 310"/>
        <p:cNvGrpSpPr/>
        <p:nvPr/>
      </p:nvGrpSpPr>
      <p:grpSpPr>
        <a:xfrm>
          <a:off x="0" y="0"/>
          <a:ext cx="0" cy="0"/>
          <a:chOff x="0" y="0"/>
          <a:chExt cx="0" cy="0"/>
        </a:xfrm>
      </p:grpSpPr>
      <p:sp>
        <p:nvSpPr>
          <p:cNvPr id="311" name="Google Shape;311;p18"/>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3" name="Google Shape;313;p18"/>
          <p:cNvSpPr txBox="1">
            <a:spLocks noGrp="1"/>
          </p:cNvSpPr>
          <p:nvPr>
            <p:ph type="title" idx="2" hasCustomPrompt="1"/>
          </p:nvPr>
        </p:nvSpPr>
        <p:spPr>
          <a:xfrm>
            <a:off x="3354996" y="1915500"/>
            <a:ext cx="1571100" cy="1312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314" name="Google Shape;314;p18"/>
          <p:cNvSpPr/>
          <p:nvPr/>
        </p:nvSpPr>
        <p:spPr>
          <a:xfrm>
            <a:off x="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rot="5400000">
            <a:off x="853461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8"/>
          <p:cNvGrpSpPr/>
          <p:nvPr/>
        </p:nvGrpSpPr>
        <p:grpSpPr>
          <a:xfrm rot="-5400000">
            <a:off x="3679888" y="4138438"/>
            <a:ext cx="137050" cy="784925"/>
            <a:chOff x="6734550" y="3486475"/>
            <a:chExt cx="137050" cy="784925"/>
          </a:xfrm>
        </p:grpSpPr>
        <p:sp>
          <p:nvSpPr>
            <p:cNvPr id="317" name="Google Shape;317;p1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644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1"/>
        <p:cNvGrpSpPr/>
        <p:nvPr/>
      </p:nvGrpSpPr>
      <p:grpSpPr>
        <a:xfrm>
          <a:off x="0" y="0"/>
          <a:ext cx="0" cy="0"/>
          <a:chOff x="0" y="0"/>
          <a:chExt cx="0" cy="0"/>
        </a:xfrm>
      </p:grpSpPr>
      <p:sp>
        <p:nvSpPr>
          <p:cNvPr id="62" name="Google Shape;62;p5"/>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64" name="Google Shape;64;p5"/>
          <p:cNvGrpSpPr/>
          <p:nvPr/>
        </p:nvGrpSpPr>
        <p:grpSpPr>
          <a:xfrm>
            <a:off x="8735350" y="0"/>
            <a:ext cx="137050" cy="784925"/>
            <a:chOff x="6734550" y="3486475"/>
            <a:chExt cx="137050" cy="784925"/>
          </a:xfrm>
        </p:grpSpPr>
        <p:sp>
          <p:nvSpPr>
            <p:cNvPr id="65" name="Google Shape;65;p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p:nvPr/>
        </p:nvSpPr>
        <p:spPr>
          <a:xfrm rot="10800000">
            <a:off x="4139889" y="4779594"/>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title" idx="2"/>
          </p:nvPr>
        </p:nvSpPr>
        <p:spPr>
          <a:xfrm>
            <a:off x="713175"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
        <p:nvSpPr>
          <p:cNvPr id="77" name="Google Shape;77;p5"/>
          <p:cNvSpPr txBox="1">
            <a:spLocks noGrp="1"/>
          </p:cNvSpPr>
          <p:nvPr>
            <p:ph type="title" idx="3"/>
          </p:nvPr>
        </p:nvSpPr>
        <p:spPr>
          <a:xfrm>
            <a:off x="4792100"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extLst>
      <p:ext uri="{BB962C8B-B14F-4D97-AF65-F5344CB8AC3E}">
        <p14:creationId xmlns:p14="http://schemas.microsoft.com/office/powerpoint/2010/main" val="61382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p:nvPr/>
        </p:nvSpPr>
        <p:spPr>
          <a:xfrm rot="10800000">
            <a:off x="-64" y="4551440"/>
            <a:ext cx="2572779"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97" name="Google Shape;97;p7"/>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98" name="Google Shape;98;p7"/>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8735350" y="0"/>
            <a:ext cx="137050" cy="784925"/>
            <a:chOff x="6734550" y="3486475"/>
            <a:chExt cx="137050" cy="784925"/>
          </a:xfrm>
        </p:grpSpPr>
        <p:sp>
          <p:nvSpPr>
            <p:cNvPr id="100" name="Google Shape;100;p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437323" y="892750"/>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651800" y="4222325"/>
            <a:ext cx="3888300" cy="377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130" name="Google Shape;130;p9"/>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ctrTitle" idx="2"/>
          </p:nvPr>
        </p:nvSpPr>
        <p:spPr>
          <a:xfrm>
            <a:off x="3666500" y="2651225"/>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133" name="Google Shape;133;p9"/>
          <p:cNvSpPr txBox="1">
            <a:spLocks noGrp="1"/>
          </p:cNvSpPr>
          <p:nvPr>
            <p:ph type="title" idx="3" hasCustomPrompt="1"/>
          </p:nvPr>
        </p:nvSpPr>
        <p:spPr>
          <a:xfrm>
            <a:off x="2086900" y="296942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134" name="Google Shape;134;p9"/>
          <p:cNvSpPr/>
          <p:nvPr/>
        </p:nvSpPr>
        <p:spPr>
          <a:xfrm>
            <a:off x="8093550" y="3161375"/>
            <a:ext cx="848100" cy="19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1033850" y="-406500"/>
            <a:ext cx="848100" cy="29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5400000">
            <a:off x="7969788" y="668938"/>
            <a:ext cx="137050" cy="784925"/>
            <a:chOff x="6734550" y="3486475"/>
            <a:chExt cx="137050" cy="784925"/>
          </a:xfrm>
        </p:grpSpPr>
        <p:sp>
          <p:nvSpPr>
            <p:cNvPr id="138" name="Google Shape;138;p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48"/>
        <p:cNvGrpSpPr/>
        <p:nvPr/>
      </p:nvGrpSpPr>
      <p:grpSpPr>
        <a:xfrm>
          <a:off x="0" y="0"/>
          <a:ext cx="0" cy="0"/>
          <a:chOff x="0" y="0"/>
          <a:chExt cx="0" cy="0"/>
        </a:xfrm>
      </p:grpSpPr>
      <p:sp>
        <p:nvSpPr>
          <p:cNvPr id="149" name="Google Shape;149;p10"/>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152" name="Google Shape;152;p1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0"/>
          <p:cNvGrpSpPr/>
          <p:nvPr/>
        </p:nvGrpSpPr>
        <p:grpSpPr>
          <a:xfrm rot="-5400000">
            <a:off x="1037150" y="4462925"/>
            <a:ext cx="137050" cy="784925"/>
            <a:chOff x="6734550" y="3486475"/>
            <a:chExt cx="137050" cy="784925"/>
          </a:xfrm>
        </p:grpSpPr>
        <p:sp>
          <p:nvSpPr>
            <p:cNvPr id="155" name="Google Shape;155;p1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0"/>
          <p:cNvSpPr/>
          <p:nvPr/>
        </p:nvSpPr>
        <p:spPr>
          <a:xfrm>
            <a:off x="7418875" y="4786850"/>
            <a:ext cx="1011900" cy="13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ONE_COLUMN_TEXT_1">
    <p:spTree>
      <p:nvGrpSpPr>
        <p:cNvPr id="1" name="Shape 185"/>
        <p:cNvGrpSpPr/>
        <p:nvPr/>
      </p:nvGrpSpPr>
      <p:grpSpPr>
        <a:xfrm>
          <a:off x="0" y="0"/>
          <a:ext cx="0" cy="0"/>
          <a:chOff x="0" y="0"/>
          <a:chExt cx="0" cy="0"/>
        </a:xfrm>
      </p:grpSpPr>
      <p:grpSp>
        <p:nvGrpSpPr>
          <p:cNvPr id="186" name="Google Shape;186;p13"/>
          <p:cNvGrpSpPr/>
          <p:nvPr/>
        </p:nvGrpSpPr>
        <p:grpSpPr>
          <a:xfrm>
            <a:off x="1551988" y="1658575"/>
            <a:ext cx="6039850" cy="1801350"/>
            <a:chOff x="1551988" y="1658575"/>
            <a:chExt cx="6039850" cy="1801350"/>
          </a:xfrm>
        </p:grpSpPr>
        <p:grpSp>
          <p:nvGrpSpPr>
            <p:cNvPr id="187" name="Google Shape;187;p13"/>
            <p:cNvGrpSpPr/>
            <p:nvPr/>
          </p:nvGrpSpPr>
          <p:grpSpPr>
            <a:xfrm>
              <a:off x="1551988" y="1658575"/>
              <a:ext cx="866600" cy="0"/>
              <a:chOff x="1546813" y="1658575"/>
              <a:chExt cx="866600" cy="0"/>
            </a:xfrm>
          </p:grpSpPr>
          <p:cxnSp>
            <p:nvCxnSpPr>
              <p:cNvPr id="188" name="Google Shape;188;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89" name="Google Shape;189;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0" name="Google Shape;190;p13"/>
            <p:cNvGrpSpPr/>
            <p:nvPr/>
          </p:nvGrpSpPr>
          <p:grpSpPr>
            <a:xfrm>
              <a:off x="4138613" y="1658575"/>
              <a:ext cx="866600" cy="0"/>
              <a:chOff x="4138613" y="1658575"/>
              <a:chExt cx="866600" cy="0"/>
            </a:xfrm>
          </p:grpSpPr>
          <p:cxnSp>
            <p:nvCxnSpPr>
              <p:cNvPr id="191" name="Google Shape;191;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3" name="Google Shape;193;p13"/>
            <p:cNvGrpSpPr/>
            <p:nvPr/>
          </p:nvGrpSpPr>
          <p:grpSpPr>
            <a:xfrm>
              <a:off x="6725238" y="1658575"/>
              <a:ext cx="866600" cy="0"/>
              <a:chOff x="6730413" y="1658575"/>
              <a:chExt cx="866600" cy="0"/>
            </a:xfrm>
          </p:grpSpPr>
          <p:cxnSp>
            <p:nvCxnSpPr>
              <p:cNvPr id="194" name="Google Shape;194;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5" name="Google Shape;195;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6" name="Google Shape;196;p13"/>
            <p:cNvGrpSpPr/>
            <p:nvPr/>
          </p:nvGrpSpPr>
          <p:grpSpPr>
            <a:xfrm>
              <a:off x="1551988" y="3459925"/>
              <a:ext cx="866600" cy="0"/>
              <a:chOff x="1546813" y="1658575"/>
              <a:chExt cx="866600" cy="0"/>
            </a:xfrm>
          </p:grpSpPr>
          <p:cxnSp>
            <p:nvCxnSpPr>
              <p:cNvPr id="197" name="Google Shape;197;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8" name="Google Shape;198;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9" name="Google Shape;199;p13"/>
            <p:cNvGrpSpPr/>
            <p:nvPr/>
          </p:nvGrpSpPr>
          <p:grpSpPr>
            <a:xfrm>
              <a:off x="4138613" y="3459925"/>
              <a:ext cx="866600" cy="0"/>
              <a:chOff x="4138613" y="1658575"/>
              <a:chExt cx="866600" cy="0"/>
            </a:xfrm>
          </p:grpSpPr>
          <p:cxnSp>
            <p:nvCxnSpPr>
              <p:cNvPr id="200" name="Google Shape;200;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1" name="Google Shape;201;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202" name="Google Shape;202;p13"/>
            <p:cNvGrpSpPr/>
            <p:nvPr/>
          </p:nvGrpSpPr>
          <p:grpSpPr>
            <a:xfrm>
              <a:off x="6725238" y="3459925"/>
              <a:ext cx="866600" cy="0"/>
              <a:chOff x="6730413" y="1658575"/>
              <a:chExt cx="866600" cy="0"/>
            </a:xfrm>
          </p:grpSpPr>
          <p:cxnSp>
            <p:nvCxnSpPr>
              <p:cNvPr id="203" name="Google Shape;203;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4" name="Google Shape;204;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205" name="Google Shape;205;p1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206" name="Google Shape;206;p13"/>
          <p:cNvSpPr txBox="1">
            <a:spLocks noGrp="1"/>
          </p:cNvSpPr>
          <p:nvPr>
            <p:ph type="title" idx="2" hasCustomPrompt="1"/>
          </p:nvPr>
        </p:nvSpPr>
        <p:spPr>
          <a:xfrm>
            <a:off x="150258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07" name="Google Shape;207;p13"/>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Muli"/>
              <a:buNone/>
              <a:defRPr sz="1600">
                <a:latin typeface="Muli"/>
                <a:ea typeface="Muli"/>
                <a:cs typeface="Muli"/>
                <a:sym typeface="Muli"/>
              </a:defRPr>
            </a:lvl1pPr>
            <a:lvl2pPr lvl="1" algn="ctr">
              <a:spcBef>
                <a:spcPts val="0"/>
              </a:spcBef>
              <a:spcAft>
                <a:spcPts val="0"/>
              </a:spcAft>
              <a:buSzPts val="2800"/>
              <a:buFont typeface="Muli"/>
              <a:buNone/>
              <a:defRPr>
                <a:latin typeface="Muli"/>
                <a:ea typeface="Muli"/>
                <a:cs typeface="Muli"/>
                <a:sym typeface="Muli"/>
              </a:defRPr>
            </a:lvl2pPr>
            <a:lvl3pPr lvl="2" algn="ctr">
              <a:spcBef>
                <a:spcPts val="0"/>
              </a:spcBef>
              <a:spcAft>
                <a:spcPts val="0"/>
              </a:spcAft>
              <a:buSzPts val="2800"/>
              <a:buFont typeface="Muli"/>
              <a:buNone/>
              <a:defRPr>
                <a:latin typeface="Muli"/>
                <a:ea typeface="Muli"/>
                <a:cs typeface="Muli"/>
                <a:sym typeface="Muli"/>
              </a:defRPr>
            </a:lvl3pPr>
            <a:lvl4pPr lvl="3" algn="ctr">
              <a:spcBef>
                <a:spcPts val="0"/>
              </a:spcBef>
              <a:spcAft>
                <a:spcPts val="0"/>
              </a:spcAft>
              <a:buSzPts val="2800"/>
              <a:buFont typeface="Muli"/>
              <a:buNone/>
              <a:defRPr>
                <a:latin typeface="Muli"/>
                <a:ea typeface="Muli"/>
                <a:cs typeface="Muli"/>
                <a:sym typeface="Muli"/>
              </a:defRPr>
            </a:lvl4pPr>
            <a:lvl5pPr lvl="4" algn="ctr">
              <a:spcBef>
                <a:spcPts val="0"/>
              </a:spcBef>
              <a:spcAft>
                <a:spcPts val="0"/>
              </a:spcAft>
              <a:buSzPts val="2800"/>
              <a:buFont typeface="Muli"/>
              <a:buNone/>
              <a:defRPr>
                <a:latin typeface="Muli"/>
                <a:ea typeface="Muli"/>
                <a:cs typeface="Muli"/>
                <a:sym typeface="Muli"/>
              </a:defRPr>
            </a:lvl5pPr>
            <a:lvl6pPr lvl="5" algn="ctr">
              <a:spcBef>
                <a:spcPts val="0"/>
              </a:spcBef>
              <a:spcAft>
                <a:spcPts val="0"/>
              </a:spcAft>
              <a:buSzPts val="2800"/>
              <a:buFont typeface="Muli"/>
              <a:buNone/>
              <a:defRPr>
                <a:latin typeface="Muli"/>
                <a:ea typeface="Muli"/>
                <a:cs typeface="Muli"/>
                <a:sym typeface="Muli"/>
              </a:defRPr>
            </a:lvl6pPr>
            <a:lvl7pPr lvl="6" algn="ctr">
              <a:spcBef>
                <a:spcPts val="0"/>
              </a:spcBef>
              <a:spcAft>
                <a:spcPts val="0"/>
              </a:spcAft>
              <a:buSzPts val="2800"/>
              <a:buFont typeface="Muli"/>
              <a:buNone/>
              <a:defRPr>
                <a:latin typeface="Muli"/>
                <a:ea typeface="Muli"/>
                <a:cs typeface="Muli"/>
                <a:sym typeface="Muli"/>
              </a:defRPr>
            </a:lvl7pPr>
            <a:lvl8pPr lvl="7" algn="ctr">
              <a:spcBef>
                <a:spcPts val="0"/>
              </a:spcBef>
              <a:spcAft>
                <a:spcPts val="0"/>
              </a:spcAft>
              <a:buSzPts val="2800"/>
              <a:buFont typeface="Muli"/>
              <a:buNone/>
              <a:defRPr>
                <a:latin typeface="Muli"/>
                <a:ea typeface="Muli"/>
                <a:cs typeface="Muli"/>
                <a:sym typeface="Muli"/>
              </a:defRPr>
            </a:lvl8pPr>
            <a:lvl9pPr lvl="8" algn="ctr">
              <a:spcBef>
                <a:spcPts val="0"/>
              </a:spcBef>
              <a:spcAft>
                <a:spcPts val="0"/>
              </a:spcAft>
              <a:buSzPts val="2800"/>
              <a:buFont typeface="Muli"/>
              <a:buNone/>
              <a:defRPr>
                <a:latin typeface="Muli"/>
                <a:ea typeface="Muli"/>
                <a:cs typeface="Muli"/>
                <a:sym typeface="Muli"/>
              </a:defRPr>
            </a:lvl9pPr>
          </a:lstStyle>
          <a:p>
            <a:endParaRPr/>
          </a:p>
        </p:txBody>
      </p:sp>
      <p:sp>
        <p:nvSpPr>
          <p:cNvPr id="208" name="Google Shape;208;p13"/>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09" name="Google Shape;209;p13"/>
          <p:cNvSpPr txBox="1">
            <a:spLocks noGrp="1"/>
          </p:cNvSpPr>
          <p:nvPr>
            <p:ph type="title" idx="5" hasCustomPrompt="1"/>
          </p:nvPr>
        </p:nvSpPr>
        <p:spPr>
          <a:xfrm>
            <a:off x="4089213"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0" name="Google Shape;210;p13"/>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1" name="Google Shape;211;p13"/>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2" name="Google Shape;212;p13"/>
          <p:cNvSpPr txBox="1">
            <a:spLocks noGrp="1"/>
          </p:cNvSpPr>
          <p:nvPr>
            <p:ph type="title" idx="8" hasCustomPrompt="1"/>
          </p:nvPr>
        </p:nvSpPr>
        <p:spPr>
          <a:xfrm>
            <a:off x="667583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3" name="Google Shape;213;p13"/>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4" name="Google Shape;214;p13"/>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5" name="Google Shape;215;p13"/>
          <p:cNvSpPr txBox="1">
            <a:spLocks noGrp="1"/>
          </p:cNvSpPr>
          <p:nvPr>
            <p:ph type="title" idx="14" hasCustomPrompt="1"/>
          </p:nvPr>
        </p:nvSpPr>
        <p:spPr>
          <a:xfrm>
            <a:off x="150258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6" name="Google Shape;216;p13"/>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7" name="Google Shape;217;p13"/>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8" name="Google Shape;218;p13"/>
          <p:cNvSpPr txBox="1">
            <a:spLocks noGrp="1"/>
          </p:cNvSpPr>
          <p:nvPr>
            <p:ph type="title" idx="17" hasCustomPrompt="1"/>
          </p:nvPr>
        </p:nvSpPr>
        <p:spPr>
          <a:xfrm>
            <a:off x="4089213"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9" name="Google Shape;219;p13"/>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0" name="Google Shape;220;p13"/>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1" name="Google Shape;221;p13"/>
          <p:cNvSpPr txBox="1">
            <a:spLocks noGrp="1"/>
          </p:cNvSpPr>
          <p:nvPr>
            <p:ph type="title" idx="20" hasCustomPrompt="1"/>
          </p:nvPr>
        </p:nvSpPr>
        <p:spPr>
          <a:xfrm>
            <a:off x="667583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22" name="Google Shape;222;p13"/>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3" name="Google Shape;223;p13"/>
          <p:cNvSpPr txBox="1">
            <a:spLocks noGrp="1"/>
          </p:cNvSpPr>
          <p:nvPr>
            <p:ph type="title" idx="22"/>
          </p:nvPr>
        </p:nvSpPr>
        <p:spPr>
          <a:xfrm>
            <a:off x="588638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4" name="Google Shape;224;p13"/>
          <p:cNvSpPr/>
          <p:nvPr/>
        </p:nvSpPr>
        <p:spPr>
          <a:xfrm rot="5400000">
            <a:off x="8062115" y="4365389"/>
            <a:ext cx="1483522"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8735350" y="0"/>
            <a:ext cx="137050" cy="784925"/>
            <a:chOff x="6734550" y="3486475"/>
            <a:chExt cx="137050" cy="784925"/>
          </a:xfrm>
        </p:grpSpPr>
        <p:sp>
          <p:nvSpPr>
            <p:cNvPr id="229" name="Google Shape;229;p1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56"/>
        <p:cNvGrpSpPr/>
        <p:nvPr/>
      </p:nvGrpSpPr>
      <p:grpSpPr>
        <a:xfrm>
          <a:off x="0" y="0"/>
          <a:ext cx="0" cy="0"/>
          <a:chOff x="0" y="0"/>
          <a:chExt cx="0" cy="0"/>
        </a:xfrm>
      </p:grpSpPr>
      <p:sp>
        <p:nvSpPr>
          <p:cNvPr id="257" name="Google Shape;257;p15"/>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txBox="1">
            <a:spLocks noGrp="1"/>
          </p:cNvSpPr>
          <p:nvPr>
            <p:ph type="title" hasCustomPrompt="1"/>
          </p:nvPr>
        </p:nvSpPr>
        <p:spPr>
          <a:xfrm>
            <a:off x="609222" y="188809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59" name="Google Shape;259;p15"/>
          <p:cNvSpPr/>
          <p:nvPr/>
        </p:nvSpPr>
        <p:spPr>
          <a:xfrm>
            <a:off x="657540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61" name="Google Shape;261;p15"/>
          <p:cNvSpPr/>
          <p:nvPr/>
        </p:nvSpPr>
        <p:spPr>
          <a:xfrm rot="-5400000">
            <a:off x="-413585" y="4429143"/>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5"/>
          <p:cNvGrpSpPr/>
          <p:nvPr/>
        </p:nvGrpSpPr>
        <p:grpSpPr>
          <a:xfrm rot="-5400000">
            <a:off x="4895938" y="78513"/>
            <a:ext cx="137050" cy="784925"/>
            <a:chOff x="6734550" y="3486475"/>
            <a:chExt cx="137050" cy="784925"/>
          </a:xfrm>
        </p:grpSpPr>
        <p:sp>
          <p:nvSpPr>
            <p:cNvPr id="263" name="Google Shape;263;p1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lt1"/>
        </a:solidFill>
        <a:effectLst/>
      </p:bgPr>
    </p:bg>
    <p:spTree>
      <p:nvGrpSpPr>
        <p:cNvPr id="1" name="Shape 290"/>
        <p:cNvGrpSpPr/>
        <p:nvPr/>
      </p:nvGrpSpPr>
      <p:grpSpPr>
        <a:xfrm>
          <a:off x="0" y="0"/>
          <a:ext cx="0" cy="0"/>
          <a:chOff x="0" y="0"/>
          <a:chExt cx="0" cy="0"/>
        </a:xfrm>
      </p:grpSpPr>
      <p:sp>
        <p:nvSpPr>
          <p:cNvPr id="291" name="Google Shape;291;p17"/>
          <p:cNvSpPr txBox="1">
            <a:spLocks noGrp="1"/>
          </p:cNvSpPr>
          <p:nvPr>
            <p:ph type="ctrTitle"/>
          </p:nvPr>
        </p:nvSpPr>
        <p:spPr>
          <a:xfrm>
            <a:off x="3859471" y="3028313"/>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92" name="Google Shape;292;p17"/>
          <p:cNvSpPr/>
          <p:nvPr/>
        </p:nvSpPr>
        <p:spPr>
          <a:xfrm>
            <a:off x="8093550" y="3161375"/>
            <a:ext cx="848100" cy="19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5400000">
            <a:off x="8731239" y="155913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rot="-5400000">
            <a:off x="279889" y="348548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txBox="1">
            <a:spLocks noGrp="1"/>
          </p:cNvSpPr>
          <p:nvPr>
            <p:ph type="title" idx="2" hasCustomPrompt="1"/>
          </p:nvPr>
        </p:nvSpPr>
        <p:spPr>
          <a:xfrm>
            <a:off x="2190903" y="3157613"/>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299" name="Google Shape;299;p17"/>
          <p:cNvGrpSpPr/>
          <p:nvPr/>
        </p:nvGrpSpPr>
        <p:grpSpPr>
          <a:xfrm rot="-5400000">
            <a:off x="644688" y="78513"/>
            <a:ext cx="137050" cy="784925"/>
            <a:chOff x="6734550" y="3486475"/>
            <a:chExt cx="137050" cy="784925"/>
          </a:xfrm>
        </p:grpSpPr>
        <p:sp>
          <p:nvSpPr>
            <p:cNvPr id="300" name="Google Shape;300;p1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Anton"/>
              <a:buNone/>
              <a:defRPr sz="2500">
                <a:solidFill>
                  <a:schemeClr val="dk1"/>
                </a:solidFill>
                <a:latin typeface="Anton"/>
                <a:ea typeface="Anton"/>
                <a:cs typeface="Anton"/>
                <a:sym typeface="Anton"/>
              </a:defRPr>
            </a:lvl1pPr>
            <a:lvl2pPr lvl="1"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title" idx="2"/>
          </p:nvPr>
        </p:nvSpPr>
        <p:spPr>
          <a:xfrm>
            <a:off x="713175" y="1170500"/>
            <a:ext cx="7717500" cy="342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1" r:id="rId8"/>
    <p:sldLayoutId id="2147483663" r:id="rId9"/>
    <p:sldLayoutId id="2147483666"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90" r:id="rId19"/>
    <p:sldLayoutId id="2147483691" r:id="rId20"/>
    <p:sldLayoutId id="214748369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RahulSingh409/Project-E-commerce-comparison-Website-vs-Mobile-App.g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hyperlink" Target="https://share.streamlit.io/rahulsingh409/project-e-commerce-comparison-website-vs-mobile-app/main/app2.py" TargetMode="External"/><Relationship Id="rId5" Type="http://schemas.openxmlformats.org/officeDocument/2006/relationships/image" Target="../media/image29.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mailto:manikumar.mh@gmail.com" TargetMode="External"/><Relationship Id="rId3" Type="http://schemas.openxmlformats.org/officeDocument/2006/relationships/image" Target="../media/image31.jpg"/><Relationship Id="rId7" Type="http://schemas.openxmlformats.org/officeDocument/2006/relationships/hyperlink" Target="mailto:hariawesome8@gmail.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mailto:infovishkakade@gmail.com" TargetMode="External"/><Relationship Id="rId5" Type="http://schemas.openxmlformats.org/officeDocument/2006/relationships/hyperlink" Target="mailto:dhamudamodhar@gmail.com" TargetMode="External"/><Relationship Id="rId10" Type="http://schemas.openxmlformats.org/officeDocument/2006/relationships/image" Target="../media/image2.png"/><Relationship Id="rId4" Type="http://schemas.openxmlformats.org/officeDocument/2006/relationships/hyperlink" Target="mailto:rahulsingh409@gmail.com" TargetMode="External"/><Relationship Id="rId9" Type="http://schemas.openxmlformats.org/officeDocument/2006/relationships/hyperlink" Target="mailto:2sushilkumaryadav@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3"/>
          <p:cNvSpPr txBox="1">
            <a:spLocks noGrp="1"/>
          </p:cNvSpPr>
          <p:nvPr>
            <p:ph type="ctrTitle"/>
          </p:nvPr>
        </p:nvSpPr>
        <p:spPr>
          <a:xfrm>
            <a:off x="3634960" y="64134"/>
            <a:ext cx="4874400" cy="24645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0" dirty="0">
                <a:latin typeface="Anton"/>
                <a:ea typeface="Anton"/>
                <a:cs typeface="Anton"/>
                <a:sym typeface="Anton"/>
              </a:rPr>
              <a:t>PROJECT-</a:t>
            </a:r>
            <a:br>
              <a:rPr lang="en-US" sz="5000" b="0" dirty="0">
                <a:latin typeface="Anton"/>
                <a:ea typeface="Anton"/>
                <a:cs typeface="Anton"/>
                <a:sym typeface="Anton"/>
              </a:rPr>
            </a:br>
            <a:r>
              <a:rPr lang="en-US" sz="5000" b="0" dirty="0">
                <a:latin typeface="Anton"/>
                <a:ea typeface="Anton"/>
                <a:cs typeface="Anton"/>
                <a:sym typeface="Anton"/>
              </a:rPr>
              <a:t>THE ECOMMERCE FASHION INDUSTRY</a:t>
            </a:r>
          </a:p>
        </p:txBody>
      </p:sp>
      <p:sp>
        <p:nvSpPr>
          <p:cNvPr id="733" name="Google Shape;733;p43"/>
          <p:cNvSpPr txBox="1">
            <a:spLocks noGrp="1"/>
          </p:cNvSpPr>
          <p:nvPr>
            <p:ph type="subTitle" idx="1"/>
          </p:nvPr>
        </p:nvSpPr>
        <p:spPr>
          <a:xfrm>
            <a:off x="4095010" y="2490975"/>
            <a:ext cx="39543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Aiming at fashion industry to keep up with the trends and helps to grow its online fashion business.</a:t>
            </a:r>
          </a:p>
        </p:txBody>
      </p:sp>
      <p:pic>
        <p:nvPicPr>
          <p:cNvPr id="734" name="Google Shape;734;p43"/>
          <p:cNvPicPr preferRelativeResize="0"/>
          <p:nvPr/>
        </p:nvPicPr>
        <p:blipFill rotWithShape="1">
          <a:blip r:embed="rId3">
            <a:alphaModFix/>
          </a:blip>
          <a:srcRect l="16788" r="15267"/>
          <a:stretch/>
        </p:blipFill>
        <p:spPr>
          <a:xfrm>
            <a:off x="515875" y="880275"/>
            <a:ext cx="3283200" cy="3221400"/>
          </a:xfrm>
          <a:prstGeom prst="ellipse">
            <a:avLst/>
          </a:prstGeom>
          <a:noFill/>
          <a:ln w="152400" cap="flat" cmpd="sng">
            <a:solidFill>
              <a:schemeClr val="lt1"/>
            </a:solidFill>
            <a:prstDash val="solid"/>
            <a:round/>
            <a:headEnd type="none" w="sm" len="sm"/>
            <a:tailEnd type="none" w="sm" len="sm"/>
          </a:ln>
        </p:spPr>
      </p:pic>
      <p:sp>
        <p:nvSpPr>
          <p:cNvPr id="5" name="Text Placeholder 2">
            <a:extLst>
              <a:ext uri="{FF2B5EF4-FFF2-40B4-BE49-F238E27FC236}">
                <a16:creationId xmlns:a16="http://schemas.microsoft.com/office/drawing/2014/main" id="{C7EE192F-ACDD-4487-8A90-DCCCCCFF1BDA}"/>
              </a:ext>
            </a:extLst>
          </p:cNvPr>
          <p:cNvSpPr txBox="1">
            <a:spLocks/>
          </p:cNvSpPr>
          <p:nvPr/>
        </p:nvSpPr>
        <p:spPr>
          <a:xfrm>
            <a:off x="3903219" y="3000184"/>
            <a:ext cx="3925541" cy="21433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dirty="0">
                <a:solidFill>
                  <a:schemeClr val="accent6">
                    <a:lumMod val="75000"/>
                  </a:schemeClr>
                </a:solidFill>
              </a:rPr>
              <a:t>Project: P102 </a:t>
            </a:r>
          </a:p>
          <a:p>
            <a:r>
              <a:rPr lang="en-US" sz="1300" dirty="0">
                <a:solidFill>
                  <a:schemeClr val="accent6">
                    <a:lumMod val="75000"/>
                  </a:schemeClr>
                </a:solidFill>
              </a:rPr>
              <a:t>Team Name: Group-4</a:t>
            </a:r>
          </a:p>
          <a:p>
            <a:r>
              <a:rPr lang="en-US" sz="1300" dirty="0">
                <a:solidFill>
                  <a:schemeClr val="accent6">
                    <a:lumMod val="75000"/>
                  </a:schemeClr>
                </a:solidFill>
              </a:rPr>
              <a:t>Presenter: Mr. Rahul Kumar Singh</a:t>
            </a:r>
          </a:p>
          <a:p>
            <a:r>
              <a:rPr lang="en-US" sz="1300" dirty="0">
                <a:solidFill>
                  <a:schemeClr val="accent6">
                    <a:lumMod val="75000"/>
                  </a:schemeClr>
                </a:solidFill>
              </a:rPr>
              <a:t>                  </a:t>
            </a:r>
            <a:r>
              <a:rPr lang="pt-BR" sz="1300" dirty="0">
                <a:solidFill>
                  <a:schemeClr val="accent6">
                    <a:lumMod val="75000"/>
                  </a:schemeClr>
                </a:solidFill>
              </a:rPr>
              <a:t>Mr. R vamsi Sai Kumar reddy</a:t>
            </a:r>
            <a:endParaRPr lang="en-US" sz="1300" dirty="0">
              <a:solidFill>
                <a:schemeClr val="accent6">
                  <a:lumMod val="75000"/>
                </a:schemeClr>
              </a:solidFill>
            </a:endParaRPr>
          </a:p>
          <a:p>
            <a:r>
              <a:rPr lang="en-US" sz="1300" dirty="0">
                <a:solidFill>
                  <a:schemeClr val="accent6">
                    <a:lumMod val="75000"/>
                  </a:schemeClr>
                </a:solidFill>
              </a:rPr>
              <a:t>                  Mr. Vishal Vijay </a:t>
            </a:r>
            <a:r>
              <a:rPr lang="en-US" sz="1300" dirty="0" err="1">
                <a:solidFill>
                  <a:schemeClr val="accent6">
                    <a:lumMod val="75000"/>
                  </a:schemeClr>
                </a:solidFill>
              </a:rPr>
              <a:t>Kakade</a:t>
            </a:r>
            <a:endParaRPr lang="en-US" sz="1300" dirty="0">
              <a:solidFill>
                <a:schemeClr val="accent6">
                  <a:lumMod val="75000"/>
                </a:schemeClr>
              </a:solidFill>
            </a:endParaRPr>
          </a:p>
          <a:p>
            <a:r>
              <a:rPr lang="en-US" sz="1300" dirty="0">
                <a:solidFill>
                  <a:schemeClr val="accent6">
                    <a:lumMod val="75000"/>
                  </a:schemeClr>
                </a:solidFill>
              </a:rPr>
              <a:t>                  Mr. R. Hari Haran </a:t>
            </a:r>
          </a:p>
          <a:p>
            <a:r>
              <a:rPr lang="en-US" sz="1300" dirty="0">
                <a:solidFill>
                  <a:schemeClr val="accent6">
                    <a:lumMod val="75000"/>
                  </a:schemeClr>
                </a:solidFill>
              </a:rPr>
              <a:t>                  Mr. </a:t>
            </a:r>
            <a:r>
              <a:rPr lang="en-US" sz="1300" dirty="0" err="1">
                <a:solidFill>
                  <a:schemeClr val="accent6">
                    <a:lumMod val="75000"/>
                  </a:schemeClr>
                </a:solidFill>
              </a:rPr>
              <a:t>Mummareddy</a:t>
            </a:r>
            <a:r>
              <a:rPr lang="en-US" sz="1300" dirty="0">
                <a:solidFill>
                  <a:schemeClr val="accent6">
                    <a:lumMod val="75000"/>
                  </a:schemeClr>
                </a:solidFill>
              </a:rPr>
              <a:t> </a:t>
            </a:r>
            <a:r>
              <a:rPr lang="en-US" sz="1300" dirty="0" err="1">
                <a:solidFill>
                  <a:schemeClr val="accent6">
                    <a:lumMod val="75000"/>
                  </a:schemeClr>
                </a:solidFill>
              </a:rPr>
              <a:t>Manikumara</a:t>
            </a:r>
            <a:r>
              <a:rPr lang="en-US" sz="1300" dirty="0">
                <a:solidFill>
                  <a:schemeClr val="accent6">
                    <a:lumMod val="75000"/>
                  </a:schemeClr>
                </a:solidFill>
              </a:rPr>
              <a:t> Swamy</a:t>
            </a:r>
          </a:p>
          <a:p>
            <a:r>
              <a:rPr lang="en-US" sz="1300" dirty="0">
                <a:solidFill>
                  <a:schemeClr val="accent6">
                    <a:lumMod val="75000"/>
                  </a:schemeClr>
                </a:solidFill>
              </a:rPr>
              <a:t>                  Mr. </a:t>
            </a:r>
            <a:r>
              <a:rPr lang="en-US" sz="1300" dirty="0" err="1">
                <a:solidFill>
                  <a:schemeClr val="accent6">
                    <a:lumMod val="75000"/>
                  </a:schemeClr>
                </a:solidFill>
              </a:rPr>
              <a:t>Sushilkumar</a:t>
            </a:r>
            <a:r>
              <a:rPr lang="en-US" sz="1300" dirty="0">
                <a:solidFill>
                  <a:schemeClr val="accent6">
                    <a:lumMod val="75000"/>
                  </a:schemeClr>
                </a:solidFill>
              </a:rPr>
              <a:t> Yadav	</a:t>
            </a:r>
          </a:p>
          <a:p>
            <a:r>
              <a:rPr lang="en-US" sz="1300" dirty="0">
                <a:solidFill>
                  <a:schemeClr val="accent6">
                    <a:lumMod val="75000"/>
                  </a:schemeClr>
                </a:solidFill>
              </a:rPr>
              <a:t>Mentor :     Mr. </a:t>
            </a:r>
            <a:r>
              <a:rPr lang="en-US" sz="1300" dirty="0" err="1">
                <a:solidFill>
                  <a:schemeClr val="accent6">
                    <a:lumMod val="75000"/>
                  </a:schemeClr>
                </a:solidFill>
              </a:rPr>
              <a:t>Rajashekar</a:t>
            </a:r>
            <a:endParaRPr lang="en-US" sz="1300" dirty="0">
              <a:solidFill>
                <a:schemeClr val="accent6">
                  <a:lumMod val="75000"/>
                </a:schemeClr>
              </a:solidFill>
            </a:endParaRPr>
          </a:p>
          <a:p>
            <a:r>
              <a:rPr lang="en-US" sz="1300" dirty="0">
                <a:solidFill>
                  <a:schemeClr val="accent6">
                    <a:lumMod val="75000"/>
                  </a:schemeClr>
                </a:solidFill>
              </a:rPr>
              <a:t>Date:          14</a:t>
            </a:r>
            <a:r>
              <a:rPr lang="en-US" sz="1300" baseline="30000" dirty="0">
                <a:solidFill>
                  <a:schemeClr val="accent6">
                    <a:lumMod val="75000"/>
                  </a:schemeClr>
                </a:solidFill>
              </a:rPr>
              <a:t>th</a:t>
            </a:r>
            <a:r>
              <a:rPr lang="en-US" sz="1300" dirty="0">
                <a:solidFill>
                  <a:schemeClr val="accent6">
                    <a:lumMod val="75000"/>
                  </a:schemeClr>
                </a:solidFill>
              </a:rPr>
              <a:t> April 2022</a:t>
            </a:r>
          </a:p>
        </p:txBody>
      </p:sp>
      <p:pic>
        <p:nvPicPr>
          <p:cNvPr id="6" name="Google Shape;333;p1">
            <a:extLst>
              <a:ext uri="{FF2B5EF4-FFF2-40B4-BE49-F238E27FC236}">
                <a16:creationId xmlns:a16="http://schemas.microsoft.com/office/drawing/2014/main" id="{55DB2F82-669C-4594-8930-0EC7118899E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a:t>
            </a:r>
          </a:p>
        </p:txBody>
      </p:sp>
      <p:pic>
        <p:nvPicPr>
          <p:cNvPr id="65" name="Picture 64">
            <a:extLst>
              <a:ext uri="{FF2B5EF4-FFF2-40B4-BE49-F238E27FC236}">
                <a16:creationId xmlns:a16="http://schemas.microsoft.com/office/drawing/2014/main" id="{E49E5C15-6A39-48D5-AD69-6E61A2EF9851}"/>
              </a:ext>
            </a:extLst>
          </p:cNvPr>
          <p:cNvPicPr>
            <a:picLocks noChangeAspect="1"/>
          </p:cNvPicPr>
          <p:nvPr/>
        </p:nvPicPr>
        <p:blipFill>
          <a:blip r:embed="rId3"/>
          <a:stretch>
            <a:fillRect/>
          </a:stretch>
        </p:blipFill>
        <p:spPr>
          <a:xfrm>
            <a:off x="2017206" y="1145901"/>
            <a:ext cx="3802710" cy="1387075"/>
          </a:xfrm>
          <a:prstGeom prst="rect">
            <a:avLst/>
          </a:prstGeom>
        </p:spPr>
      </p:pic>
      <p:sp>
        <p:nvSpPr>
          <p:cNvPr id="66" name="Google Shape;138;p13">
            <a:extLst>
              <a:ext uri="{FF2B5EF4-FFF2-40B4-BE49-F238E27FC236}">
                <a16:creationId xmlns:a16="http://schemas.microsoft.com/office/drawing/2014/main" id="{B9CDE5D5-C20E-45A9-8F9F-7A564DCAFB31}"/>
              </a:ext>
            </a:extLst>
          </p:cNvPr>
          <p:cNvSpPr txBox="1">
            <a:spLocks/>
          </p:cNvSpPr>
          <p:nvPr/>
        </p:nvSpPr>
        <p:spPr>
          <a:xfrm>
            <a:off x="713225" y="2644977"/>
            <a:ext cx="6621825" cy="196453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100" b="1"/>
              <a:t>The Ecommerce company dataset consisted of: 623 entries and 6 columns.</a:t>
            </a:r>
          </a:p>
          <a:p>
            <a:pPr>
              <a:buClr>
                <a:schemeClr val="dk1"/>
              </a:buClr>
              <a:buSzPts val="1100"/>
            </a:pPr>
            <a:r>
              <a:rPr lang="en-US" sz="1100" b="1"/>
              <a:t>There are attributes: </a:t>
            </a:r>
          </a:p>
          <a:p>
            <a:pPr>
              <a:buClr>
                <a:schemeClr val="dk1"/>
              </a:buClr>
              <a:buSzPts val="1100"/>
            </a:pPr>
            <a:r>
              <a:rPr lang="en-US" sz="1100" b="1"/>
              <a:t>1. Customer ID: A unique identification number given to every Customer.</a:t>
            </a:r>
          </a:p>
          <a:p>
            <a:pPr>
              <a:buClr>
                <a:schemeClr val="dk1"/>
              </a:buClr>
              <a:buSzPts val="1100"/>
            </a:pPr>
            <a:r>
              <a:rPr lang="en-US" sz="1100" b="1"/>
              <a:t>2. Avg Session length: Customers come in to the store, have sessions/meetings with a personal stylist. </a:t>
            </a:r>
          </a:p>
          <a:p>
            <a:pPr>
              <a:buClr>
                <a:schemeClr val="dk1"/>
              </a:buClr>
              <a:buSzPts val="1100"/>
            </a:pPr>
            <a:r>
              <a:rPr lang="en-US" sz="1100" b="1"/>
              <a:t>3. Time on App: Time spent by customer on company mobile app.</a:t>
            </a:r>
          </a:p>
          <a:p>
            <a:pPr>
              <a:buClr>
                <a:schemeClr val="dk1"/>
              </a:buClr>
              <a:buSzPts val="1100"/>
            </a:pPr>
            <a:r>
              <a:rPr lang="en-US" sz="1100" b="1"/>
              <a:t>4. Time on Website: Time spent by customer on website.</a:t>
            </a:r>
          </a:p>
          <a:p>
            <a:pPr>
              <a:buClr>
                <a:schemeClr val="dk1"/>
              </a:buClr>
              <a:buSzPts val="1100"/>
            </a:pPr>
            <a:r>
              <a:rPr lang="en-US" sz="1100" b="1"/>
              <a:t>5. Length of Membership: The number of years/months in a membership term by customer.</a:t>
            </a:r>
          </a:p>
          <a:p>
            <a:pPr>
              <a:buClr>
                <a:schemeClr val="dk1"/>
              </a:buClr>
              <a:buSzPts val="1100"/>
            </a:pPr>
            <a:r>
              <a:rPr lang="en-US" sz="1100" b="1"/>
              <a:t>6. Yearly amount spent: Amount yearly spent by customer in an ecommerce shopping with the company.</a:t>
            </a:r>
          </a:p>
          <a:p>
            <a:pPr>
              <a:buClr>
                <a:schemeClr val="dk1"/>
              </a:buClr>
              <a:buSzPts val="1100"/>
            </a:pPr>
            <a:endParaRPr lang="en-US" sz="1100" b="1"/>
          </a:p>
          <a:p>
            <a:pPr>
              <a:buClr>
                <a:schemeClr val="dk1"/>
              </a:buClr>
              <a:buSzPts val="1100"/>
            </a:pPr>
            <a:r>
              <a:rPr lang="en-US" sz="1100" b="1"/>
              <a:t>Most of them in our dataset are “float64”, but Customer ID is in “int64”. </a:t>
            </a:r>
            <a:endParaRPr lang="en-US" sz="1100" b="1" dirty="0"/>
          </a:p>
        </p:txBody>
      </p:sp>
      <p:pic>
        <p:nvPicPr>
          <p:cNvPr id="5" name="Google Shape;333;p1">
            <a:extLst>
              <a:ext uri="{FF2B5EF4-FFF2-40B4-BE49-F238E27FC236}">
                <a16:creationId xmlns:a16="http://schemas.microsoft.com/office/drawing/2014/main" id="{3ADA1D07-79E9-4AB7-90A5-FDB35C723ED9}"/>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5" name="Picture 4">
            <a:extLst>
              <a:ext uri="{FF2B5EF4-FFF2-40B4-BE49-F238E27FC236}">
                <a16:creationId xmlns:a16="http://schemas.microsoft.com/office/drawing/2014/main" id="{E32C7550-A084-4C81-A289-DFCF502F6015}"/>
              </a:ext>
            </a:extLst>
          </p:cNvPr>
          <p:cNvPicPr>
            <a:picLocks noChangeAspect="1"/>
          </p:cNvPicPr>
          <p:nvPr/>
        </p:nvPicPr>
        <p:blipFill>
          <a:blip r:embed="rId3"/>
          <a:stretch>
            <a:fillRect/>
          </a:stretch>
        </p:blipFill>
        <p:spPr>
          <a:xfrm>
            <a:off x="1505247" y="1091488"/>
            <a:ext cx="5724452" cy="1760373"/>
          </a:xfrm>
          <a:prstGeom prst="rect">
            <a:avLst/>
          </a:prstGeom>
        </p:spPr>
      </p:pic>
      <p:sp>
        <p:nvSpPr>
          <p:cNvPr id="6" name="TextBox 5">
            <a:extLst>
              <a:ext uri="{FF2B5EF4-FFF2-40B4-BE49-F238E27FC236}">
                <a16:creationId xmlns:a16="http://schemas.microsoft.com/office/drawing/2014/main" id="{43601EC0-4425-41E5-AE1F-2D56563A734C}"/>
              </a:ext>
            </a:extLst>
          </p:cNvPr>
          <p:cNvSpPr txBox="1"/>
          <p:nvPr/>
        </p:nvSpPr>
        <p:spPr>
          <a:xfrm>
            <a:off x="1271588" y="3000376"/>
            <a:ext cx="6700839" cy="1815882"/>
          </a:xfrm>
          <a:prstGeom prst="rect">
            <a:avLst/>
          </a:prstGeom>
          <a:noFill/>
        </p:spPr>
        <p:txBody>
          <a:bodyPr wrap="square" rtlCol="0">
            <a:spAutoFit/>
          </a:bodyPr>
          <a:lstStyle/>
          <a:p>
            <a:r>
              <a:rPr lang="en-US" dirty="0"/>
              <a:t>1. The minimum timing that a customer spend at the store is 30 min and the </a:t>
            </a:r>
          </a:p>
          <a:p>
            <a:r>
              <a:rPr lang="en-US" dirty="0"/>
              <a:t>    maximum is 35 min. </a:t>
            </a:r>
          </a:p>
          <a:p>
            <a:r>
              <a:rPr lang="en-US" dirty="0"/>
              <a:t>2. The minimum average time spent on mobile app is 9 min and the maximum is   </a:t>
            </a:r>
          </a:p>
          <a:p>
            <a:r>
              <a:rPr lang="en-US" dirty="0"/>
              <a:t>    15 min.</a:t>
            </a:r>
          </a:p>
          <a:p>
            <a:r>
              <a:rPr lang="en-US" dirty="0"/>
              <a:t>3. Time spent on website mean is 37 min that is much more than that of App. </a:t>
            </a:r>
          </a:p>
          <a:p>
            <a:r>
              <a:rPr lang="en-US" dirty="0"/>
              <a:t>4. The std shows that data are less dispersed in relation to the mean. The max </a:t>
            </a:r>
          </a:p>
          <a:p>
            <a:r>
              <a:rPr lang="en-US" dirty="0"/>
              <a:t>    increase in yearly amount spent shows that the data is not normally distributed, </a:t>
            </a:r>
          </a:p>
          <a:p>
            <a:r>
              <a:rPr lang="en-US" dirty="0"/>
              <a:t>    there is skewness in the dataset.</a:t>
            </a:r>
          </a:p>
        </p:txBody>
      </p:sp>
      <p:pic>
        <p:nvPicPr>
          <p:cNvPr id="7" name="Google Shape;333;p1">
            <a:extLst>
              <a:ext uri="{FF2B5EF4-FFF2-40B4-BE49-F238E27FC236}">
                <a16:creationId xmlns:a16="http://schemas.microsoft.com/office/drawing/2014/main" id="{4E64AFE4-E7B8-4362-9E72-83FBD058D4E5}"/>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4023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1026" name="Picture 2">
            <a:extLst>
              <a:ext uri="{FF2B5EF4-FFF2-40B4-BE49-F238E27FC236}">
                <a16:creationId xmlns:a16="http://schemas.microsoft.com/office/drawing/2014/main" id="{1836BADE-2FC5-4116-B59D-B30E35482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4" y="933450"/>
            <a:ext cx="7953375" cy="268843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2;p19">
            <a:extLst>
              <a:ext uri="{FF2B5EF4-FFF2-40B4-BE49-F238E27FC236}">
                <a16:creationId xmlns:a16="http://schemas.microsoft.com/office/drawing/2014/main" id="{BA03F2F6-D125-4D30-A968-ECA16D57D9D2}"/>
              </a:ext>
            </a:extLst>
          </p:cNvPr>
          <p:cNvSpPr txBox="1">
            <a:spLocks/>
          </p:cNvSpPr>
          <p:nvPr/>
        </p:nvSpPr>
        <p:spPr>
          <a:xfrm>
            <a:off x="713225" y="3621881"/>
            <a:ext cx="7416363" cy="115122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‘r’ values and heatmap</a:t>
            </a:r>
          </a:p>
          <a:p>
            <a:pPr marL="285750" indent="-285750">
              <a:buFont typeface="+mj-lt"/>
              <a:buAutoNum type="arabicPeriod"/>
            </a:pPr>
            <a:r>
              <a:rPr lang="en-US" sz="1200" dirty="0"/>
              <a:t>No 2 factors have strong linear relationships</a:t>
            </a:r>
          </a:p>
          <a:p>
            <a:pPr marL="285750" indent="-285750">
              <a:buFont typeface="+mj-lt"/>
              <a:buAutoNum type="arabicPeriod"/>
            </a:pPr>
            <a:r>
              <a:rPr lang="en-US" sz="1200" dirty="0"/>
              <a:t>Avg Session length, Time on App, Length of Membership are all negatively correlated with Yearly amount spent. Have moderate negative relationship.</a:t>
            </a:r>
          </a:p>
          <a:p>
            <a:pPr marL="285750" indent="-285750">
              <a:buFont typeface="+mj-lt"/>
              <a:buAutoNum type="arabicPeriod"/>
            </a:pPr>
            <a:r>
              <a:rPr lang="en-US" sz="1200" dirty="0"/>
              <a:t>Only Time on Website is positively related with all others variables.</a:t>
            </a:r>
          </a:p>
          <a:p>
            <a:pPr marL="285750" indent="-285750">
              <a:buFont typeface="+mj-lt"/>
              <a:buAutoNum type="arabicPeriod"/>
            </a:pPr>
            <a:r>
              <a:rPr lang="en-US" sz="1200" dirty="0"/>
              <a:t>‘Customer ID' is uniformly distributed and there is no correlation with other variable.</a:t>
            </a:r>
          </a:p>
        </p:txBody>
      </p:sp>
      <p:pic>
        <p:nvPicPr>
          <p:cNvPr id="5" name="Google Shape;333;p1">
            <a:extLst>
              <a:ext uri="{FF2B5EF4-FFF2-40B4-BE49-F238E27FC236}">
                <a16:creationId xmlns:a16="http://schemas.microsoft.com/office/drawing/2014/main" id="{B6F6F52B-A868-4B4E-B5DB-1A669AC1513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64289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9"/>
          <p:cNvSpPr txBox="1">
            <a:spLocks noGrp="1"/>
          </p:cNvSpPr>
          <p:nvPr>
            <p:ph type="title" idx="2"/>
          </p:nvPr>
        </p:nvSpPr>
        <p:spPr>
          <a:xfrm>
            <a:off x="3343875" y="1896042"/>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131" name="Google Shape;1131;p59"/>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 &amp; Data Preparation</a:t>
            </a:r>
            <a:endParaRPr dirty="0"/>
          </a:p>
        </p:txBody>
      </p:sp>
      <p:pic>
        <p:nvPicPr>
          <p:cNvPr id="1132" name="Google Shape;1132;p59"/>
          <p:cNvPicPr preferRelativeResize="0"/>
          <p:nvPr/>
        </p:nvPicPr>
        <p:blipFill rotWithShape="1">
          <a:blip r:embed="rId3">
            <a:alphaModFix/>
          </a:blip>
          <a:srcRect l="29909" r="29905"/>
          <a:stretch/>
        </p:blipFill>
        <p:spPr>
          <a:xfrm>
            <a:off x="-130925" y="1091425"/>
            <a:ext cx="2408325" cy="4077100"/>
          </a:xfrm>
          <a:prstGeom prst="rect">
            <a:avLst/>
          </a:prstGeom>
          <a:noFill/>
          <a:ln>
            <a:noFill/>
          </a:ln>
        </p:spPr>
      </p:pic>
      <p:sp>
        <p:nvSpPr>
          <p:cNvPr id="1133" name="Google Shape;1133;p59"/>
          <p:cNvSpPr/>
          <p:nvPr/>
        </p:nvSpPr>
        <p:spPr>
          <a:xfrm>
            <a:off x="413370" y="843575"/>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6C4F4839-BBC4-4F8E-B539-441DB1CD584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66221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a:t>
            </a:r>
          </a:p>
        </p:txBody>
      </p:sp>
      <p:sp>
        <p:nvSpPr>
          <p:cNvPr id="7" name="TextBox 6">
            <a:extLst>
              <a:ext uri="{FF2B5EF4-FFF2-40B4-BE49-F238E27FC236}">
                <a16:creationId xmlns:a16="http://schemas.microsoft.com/office/drawing/2014/main" id="{31A4D47E-ADC1-4144-9083-10139377744B}"/>
              </a:ext>
            </a:extLst>
          </p:cNvPr>
          <p:cNvSpPr txBox="1"/>
          <p:nvPr/>
        </p:nvSpPr>
        <p:spPr>
          <a:xfrm>
            <a:off x="975312" y="1242515"/>
            <a:ext cx="7193325" cy="3539430"/>
          </a:xfrm>
          <a:prstGeom prst="rect">
            <a:avLst/>
          </a:prstGeom>
          <a:noFill/>
        </p:spPr>
        <p:txBody>
          <a:bodyPr wrap="square" rtlCol="0">
            <a:spAutoFit/>
          </a:bodyPr>
          <a:lstStyle/>
          <a:p>
            <a:pPr marL="342900" indent="-342900">
              <a:buFont typeface="+mj-lt"/>
              <a:buAutoNum type="arabicPeriod"/>
            </a:pPr>
            <a:r>
              <a:rPr lang="en-US" dirty="0"/>
              <a:t>We will be removing the 'Customer ID' as doesn't make any sense with the company growth, its just an ID given to customer to locate in the company database. 'Customer ID' is an irrelevant columns to our dataset. Irrelevant features can decrease the accuracy of the model.</a:t>
            </a:r>
          </a:p>
          <a:p>
            <a:pPr marL="342900" indent="-342900">
              <a:buFont typeface="+mj-lt"/>
              <a:buAutoNum type="arabicPeriod"/>
            </a:pPr>
            <a:r>
              <a:rPr lang="en-US" dirty="0"/>
              <a:t>There are null duplicate values in the dataset</a:t>
            </a:r>
          </a:p>
          <a:p>
            <a:pPr marL="342900" indent="-342900">
              <a:buFont typeface="+mj-lt"/>
              <a:buAutoNum type="arabicPeriod"/>
            </a:pPr>
            <a:r>
              <a:rPr lang="en-US" dirty="0"/>
              <a:t>We can see that we do not have missing values in the respective columns.</a:t>
            </a:r>
          </a:p>
          <a:p>
            <a:pPr marL="342900" indent="-342900">
              <a:buFont typeface="+mj-lt"/>
              <a:buAutoNum type="arabicPeriod"/>
            </a:pPr>
            <a:r>
              <a:rPr lang="en-US" dirty="0"/>
              <a:t>After removing the 'Customer ID' we are left with 5 variables.</a:t>
            </a:r>
          </a:p>
          <a:p>
            <a:endParaRPr lang="en-US" dirty="0"/>
          </a:p>
          <a:p>
            <a:r>
              <a:rPr lang="en-US" sz="1400" b="1" dirty="0"/>
              <a:t>As per our Company Business Problem or Business objective</a:t>
            </a:r>
            <a:r>
              <a:rPr lang="en-US" sz="1400" dirty="0"/>
              <a:t>: The company is trying to decide whether to focus their efforts on their mobile app experience or their website. Interpret which variables are contributing towards the more annual income prediction.</a:t>
            </a:r>
          </a:p>
          <a:p>
            <a:r>
              <a:rPr lang="en-US" sz="1400" dirty="0"/>
              <a:t>So if we want to derive the company annual income that will depend on how much your customer spent in your company on your product that is how much customer purchases and leads to company income.</a:t>
            </a:r>
          </a:p>
          <a:p>
            <a:r>
              <a:rPr lang="en-US" sz="1400" dirty="0"/>
              <a:t>So, </a:t>
            </a:r>
            <a:r>
              <a:rPr lang="en-US" sz="1400" b="1" dirty="0"/>
              <a:t>'Yearly amount spent'</a:t>
            </a:r>
            <a:r>
              <a:rPr lang="en-US" sz="1400" dirty="0"/>
              <a:t> by customer will be our target variable.</a:t>
            </a:r>
            <a:endParaRPr lang="en-US" dirty="0"/>
          </a:p>
        </p:txBody>
      </p:sp>
      <p:pic>
        <p:nvPicPr>
          <p:cNvPr id="4" name="Google Shape;333;p1">
            <a:extLst>
              <a:ext uri="{FF2B5EF4-FFF2-40B4-BE49-F238E27FC236}">
                <a16:creationId xmlns:a16="http://schemas.microsoft.com/office/drawing/2014/main" id="{F8FB3D3F-E844-48F4-B8E2-AAA53F27AFA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07949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6" name="TextBox 5">
            <a:extLst>
              <a:ext uri="{FF2B5EF4-FFF2-40B4-BE49-F238E27FC236}">
                <a16:creationId xmlns:a16="http://schemas.microsoft.com/office/drawing/2014/main" id="{0CEF2A8B-24F1-45E3-AFF9-F3ED4FF91B28}"/>
              </a:ext>
            </a:extLst>
          </p:cNvPr>
          <p:cNvSpPr txBox="1"/>
          <p:nvPr/>
        </p:nvSpPr>
        <p:spPr>
          <a:xfrm>
            <a:off x="554425" y="1432129"/>
            <a:ext cx="3857625" cy="2677656"/>
          </a:xfrm>
          <a:prstGeom prst="rect">
            <a:avLst/>
          </a:prstGeom>
          <a:noFill/>
        </p:spPr>
        <p:txBody>
          <a:bodyPr wrap="square" rtlCol="0">
            <a:spAutoFit/>
          </a:bodyPr>
          <a:lstStyle/>
          <a:p>
            <a:r>
              <a:rPr lang="en-US" b="1" dirty="0"/>
              <a:t>Inference:</a:t>
            </a:r>
          </a:p>
          <a:p>
            <a:r>
              <a:rPr lang="en-US" dirty="0"/>
              <a:t>1. In the </a:t>
            </a:r>
            <a:r>
              <a:rPr lang="en-US" dirty="0" err="1"/>
              <a:t>Distplot</a:t>
            </a:r>
            <a:r>
              <a:rPr lang="en-US" dirty="0"/>
              <a:t> and Box Plot visualization, </a:t>
            </a:r>
          </a:p>
          <a:p>
            <a:r>
              <a:rPr lang="en-US" dirty="0"/>
              <a:t>(Left-</a:t>
            </a:r>
            <a:r>
              <a:rPr lang="en-US" dirty="0" err="1"/>
              <a:t>distplot</a:t>
            </a:r>
            <a:r>
              <a:rPr lang="en-US" dirty="0"/>
              <a:t>) all the variables are normally distributed, and there are little skewness in the dataset.</a:t>
            </a:r>
          </a:p>
          <a:p>
            <a:endParaRPr lang="en-US" dirty="0"/>
          </a:p>
          <a:p>
            <a:r>
              <a:rPr lang="en-US" dirty="0"/>
              <a:t>2. For the (Right-Boxplot) we can see ‘Yearly amount spent ' &amp; 'Length of Membership' consists lot of outliers present below the minimum and the maximum. These outliers value needs to be treated and there are several ways of treating them.</a:t>
            </a:r>
          </a:p>
        </p:txBody>
      </p:sp>
      <p:pic>
        <p:nvPicPr>
          <p:cNvPr id="8" name="Picture 2">
            <a:extLst>
              <a:ext uri="{FF2B5EF4-FFF2-40B4-BE49-F238E27FC236}">
                <a16:creationId xmlns:a16="http://schemas.microsoft.com/office/drawing/2014/main" id="{003D2759-9D0D-4219-83AE-3E4151637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963" y="1120725"/>
            <a:ext cx="2143532" cy="1451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C2B3463-2D50-417E-A10E-4E9BA3AB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636" y="1105102"/>
            <a:ext cx="2195918"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E6853D75-FABD-4A2F-A493-B48B42936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156" y="2562196"/>
            <a:ext cx="2143532"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C5B62D-9F3C-4D4C-A030-B425379AA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881" y="2581305"/>
            <a:ext cx="2105429" cy="1366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E357BEA3-DC28-4101-B2F0-FDF618ABD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729" y="3917058"/>
            <a:ext cx="2143533" cy="1160645"/>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333;p1">
            <a:extLst>
              <a:ext uri="{FF2B5EF4-FFF2-40B4-BE49-F238E27FC236}">
                <a16:creationId xmlns:a16="http://schemas.microsoft.com/office/drawing/2014/main" id="{DC09E5BF-892A-41EE-929F-51561CB28A02}"/>
              </a:ext>
            </a:extLst>
          </p:cNvPr>
          <p:cNvPicPr preferRelativeResize="0"/>
          <p:nvPr/>
        </p:nvPicPr>
        <p:blipFill rotWithShape="1">
          <a:blip r:embed="rId8">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81456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4" name="Picture 2">
            <a:extLst>
              <a:ext uri="{FF2B5EF4-FFF2-40B4-BE49-F238E27FC236}">
                <a16:creationId xmlns:a16="http://schemas.microsoft.com/office/drawing/2014/main" id="{A8F03EAE-5BC8-402A-839F-EA737F90E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144" y="1033900"/>
            <a:ext cx="5710169" cy="2340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8128B5-1625-49FA-BE83-F9BD09DC3BFE}"/>
              </a:ext>
            </a:extLst>
          </p:cNvPr>
          <p:cNvSpPr txBox="1"/>
          <p:nvPr/>
        </p:nvSpPr>
        <p:spPr>
          <a:xfrm>
            <a:off x="1159701" y="3417102"/>
            <a:ext cx="6476968" cy="1169551"/>
          </a:xfrm>
          <a:prstGeom prst="rect">
            <a:avLst/>
          </a:prstGeom>
          <a:noFill/>
        </p:spPr>
        <p:txBody>
          <a:bodyPr wrap="square" rtlCol="0">
            <a:spAutoFit/>
          </a:bodyPr>
          <a:lstStyle/>
          <a:p>
            <a:r>
              <a:rPr lang="en-US" b="1" dirty="0">
                <a:latin typeface="+mj-lt"/>
              </a:rPr>
              <a:t>Inference from </a:t>
            </a:r>
            <a:r>
              <a:rPr lang="en-US" b="1" dirty="0" err="1">
                <a:latin typeface="+mj-lt"/>
              </a:rPr>
              <a:t>Regplot</a:t>
            </a:r>
            <a:endParaRPr lang="en-US" b="1" dirty="0">
              <a:latin typeface="+mj-lt"/>
            </a:endParaRPr>
          </a:p>
          <a:p>
            <a:r>
              <a:rPr lang="en-US" b="0" i="0" dirty="0">
                <a:solidFill>
                  <a:srgbClr val="000000"/>
                </a:solidFill>
                <a:effectLst/>
                <a:latin typeface="+mj-lt"/>
              </a:rPr>
              <a:t>From above </a:t>
            </a:r>
            <a:r>
              <a:rPr lang="en-US" b="0" i="0" dirty="0" err="1">
                <a:solidFill>
                  <a:srgbClr val="000000"/>
                </a:solidFill>
                <a:effectLst/>
                <a:latin typeface="+mj-lt"/>
              </a:rPr>
              <a:t>regplot</a:t>
            </a:r>
            <a:r>
              <a:rPr lang="en-US" b="0" i="0" dirty="0">
                <a:solidFill>
                  <a:srgbClr val="000000"/>
                </a:solidFill>
                <a:effectLst/>
                <a:latin typeface="+mj-lt"/>
              </a:rPr>
              <a:t>, we have compare each variables with the target variable. Only 'Time on Website' is giving positive response as it increases. 'Length of Membership' is uniform to our target variable. Rest all other variables are showing negative relation with target variable.</a:t>
            </a:r>
            <a:endParaRPr lang="en-US" dirty="0">
              <a:latin typeface="+mj-lt"/>
            </a:endParaRPr>
          </a:p>
        </p:txBody>
      </p:sp>
      <p:pic>
        <p:nvPicPr>
          <p:cNvPr id="6" name="Google Shape;333;p1">
            <a:extLst>
              <a:ext uri="{FF2B5EF4-FFF2-40B4-BE49-F238E27FC236}">
                <a16:creationId xmlns:a16="http://schemas.microsoft.com/office/drawing/2014/main" id="{D2C0A90A-AABE-48C5-9AF4-CFA3EE60691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9932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7" name="Google Shape;192;p19">
            <a:extLst>
              <a:ext uri="{FF2B5EF4-FFF2-40B4-BE49-F238E27FC236}">
                <a16:creationId xmlns:a16="http://schemas.microsoft.com/office/drawing/2014/main" id="{9468E7DF-E3F7-42B8-9D86-AF87E85AAF32}"/>
              </a:ext>
            </a:extLst>
          </p:cNvPr>
          <p:cNvSpPr txBox="1">
            <a:spLocks/>
          </p:cNvSpPr>
          <p:nvPr/>
        </p:nvSpPr>
        <p:spPr>
          <a:xfrm>
            <a:off x="5656238" y="1089942"/>
            <a:ext cx="2774487" cy="235334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Pair Plots</a:t>
            </a:r>
          </a:p>
          <a:p>
            <a:pPr marL="228600" indent="-228600">
              <a:buFont typeface="+mj-lt"/>
              <a:buAutoNum type="arabicPeriod"/>
            </a:pPr>
            <a:r>
              <a:rPr lang="en-US" sz="1100" dirty="0"/>
              <a:t>From scatter plots, we can see there is no positive nor negative linear relationships between the variable.</a:t>
            </a:r>
          </a:p>
          <a:p>
            <a:pPr marL="228600" indent="-228600">
              <a:buFont typeface="+mj-lt"/>
              <a:buAutoNum type="arabicPeriod"/>
            </a:pPr>
            <a:r>
              <a:rPr lang="en-US" sz="1100" dirty="0"/>
              <a:t>For distribution all are normally distributed.</a:t>
            </a:r>
          </a:p>
        </p:txBody>
      </p:sp>
      <p:pic>
        <p:nvPicPr>
          <p:cNvPr id="2050" name="Picture 2">
            <a:extLst>
              <a:ext uri="{FF2B5EF4-FFF2-40B4-BE49-F238E27FC236}">
                <a16:creationId xmlns:a16="http://schemas.microsoft.com/office/drawing/2014/main" id="{DC333C49-1B84-4579-8314-D3202F844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43" y="1033900"/>
            <a:ext cx="5143500" cy="367083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33;p1">
            <a:extLst>
              <a:ext uri="{FF2B5EF4-FFF2-40B4-BE49-F238E27FC236}">
                <a16:creationId xmlns:a16="http://schemas.microsoft.com/office/drawing/2014/main" id="{2531DAC9-A3A8-4665-80C9-7CB666CF3831}"/>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81093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5" name="Picture 2">
            <a:extLst>
              <a:ext uri="{FF2B5EF4-FFF2-40B4-BE49-F238E27FC236}">
                <a16:creationId xmlns:a16="http://schemas.microsoft.com/office/drawing/2014/main" id="{9ED1B361-352B-407F-8A13-84B753B9B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2964"/>
            <a:ext cx="2402681" cy="1624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5A5F41-533A-4D6D-85B2-05FF13FFA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681" y="1122964"/>
            <a:ext cx="2507455" cy="1624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32F1FC51-9CA2-48AF-B247-D0B063379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136" y="1122964"/>
            <a:ext cx="2256470" cy="1571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0183FD-5DC6-4229-A109-7247C15576D0}"/>
              </a:ext>
            </a:extLst>
          </p:cNvPr>
          <p:cNvSpPr txBox="1"/>
          <p:nvPr/>
        </p:nvSpPr>
        <p:spPr>
          <a:xfrm>
            <a:off x="713225" y="2964656"/>
            <a:ext cx="7243615" cy="954107"/>
          </a:xfrm>
          <a:prstGeom prst="rect">
            <a:avLst/>
          </a:prstGeom>
          <a:noFill/>
        </p:spPr>
        <p:txBody>
          <a:bodyPr wrap="square" rtlCol="0">
            <a:spAutoFit/>
          </a:bodyPr>
          <a:lstStyle/>
          <a:p>
            <a:r>
              <a:rPr lang="en-US" b="1" i="0" dirty="0">
                <a:solidFill>
                  <a:srgbClr val="000000"/>
                </a:solidFill>
                <a:effectLst/>
                <a:latin typeface="+mj-lt"/>
              </a:rPr>
              <a:t>Inference from Bin Size</a:t>
            </a:r>
          </a:p>
          <a:p>
            <a:r>
              <a:rPr lang="en-US" b="0" i="0" dirty="0">
                <a:solidFill>
                  <a:srgbClr val="000000"/>
                </a:solidFill>
                <a:effectLst/>
                <a:latin typeface="+mj-lt"/>
              </a:rPr>
              <a:t>As the time on app is increasing, the amount spent by customer is decreasing and the Time on website is increasing, the customer is also spending more. This shows that company website is generating more revenue than the app.</a:t>
            </a:r>
            <a:endParaRPr lang="en-US" dirty="0">
              <a:latin typeface="+mj-lt"/>
            </a:endParaRPr>
          </a:p>
        </p:txBody>
      </p:sp>
      <p:pic>
        <p:nvPicPr>
          <p:cNvPr id="3074" name="Picture 2">
            <a:extLst>
              <a:ext uri="{FF2B5EF4-FFF2-40B4-BE49-F238E27FC236}">
                <a16:creationId xmlns:a16="http://schemas.microsoft.com/office/drawing/2014/main" id="{6D3D54F7-1F4E-4172-B3FE-4E8B66EA5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606" y="1096399"/>
            <a:ext cx="1966912" cy="1624435"/>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33;p1">
            <a:extLst>
              <a:ext uri="{FF2B5EF4-FFF2-40B4-BE49-F238E27FC236}">
                <a16:creationId xmlns:a16="http://schemas.microsoft.com/office/drawing/2014/main" id="{DA0992F7-E250-4C03-9968-7F0DF872836D}"/>
              </a:ext>
            </a:extLst>
          </p:cNvPr>
          <p:cNvPicPr preferRelativeResize="0"/>
          <p:nvPr/>
        </p:nvPicPr>
        <p:blipFill rotWithShape="1">
          <a:blip r:embed="rId7">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16357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Final Inference before model building</a:t>
            </a:r>
          </a:p>
        </p:txBody>
      </p:sp>
      <p:sp>
        <p:nvSpPr>
          <p:cNvPr id="10" name="TextBox 9">
            <a:extLst>
              <a:ext uri="{FF2B5EF4-FFF2-40B4-BE49-F238E27FC236}">
                <a16:creationId xmlns:a16="http://schemas.microsoft.com/office/drawing/2014/main" id="{E3E07047-CF7A-4B03-BDF5-815F5A63D30B}"/>
              </a:ext>
            </a:extLst>
          </p:cNvPr>
          <p:cNvSpPr txBox="1"/>
          <p:nvPr/>
        </p:nvSpPr>
        <p:spPr>
          <a:xfrm>
            <a:off x="493350" y="970873"/>
            <a:ext cx="6614681" cy="1384995"/>
          </a:xfrm>
          <a:prstGeom prst="rect">
            <a:avLst/>
          </a:prstGeom>
          <a:noFill/>
        </p:spPr>
        <p:txBody>
          <a:bodyPr wrap="square" rtlCol="0">
            <a:spAutoFit/>
          </a:bodyPr>
          <a:lstStyle/>
          <a:p>
            <a:pPr marL="342900" indent="-342900">
              <a:buFont typeface="+mj-lt"/>
              <a:buAutoNum type="arabicPeriod"/>
            </a:pPr>
            <a:r>
              <a:rPr lang="en-US" dirty="0"/>
              <a:t>Most of the variables are negatively correlated with each other.</a:t>
            </a:r>
          </a:p>
          <a:p>
            <a:pPr marL="342900" indent="-342900">
              <a:buFont typeface="+mj-lt"/>
              <a:buAutoNum type="arabicPeriod"/>
            </a:pPr>
            <a:r>
              <a:rPr lang="en-US" dirty="0"/>
              <a:t>While visualizing bar plot we have seen time has been a very important part of company annual income. How variables are distinguish on time basis on different platform, and how they are influencing the company.</a:t>
            </a:r>
          </a:p>
          <a:p>
            <a:pPr marL="342900" indent="-342900">
              <a:buFont typeface="+mj-lt"/>
              <a:buAutoNum type="arabicPeriod"/>
            </a:pPr>
            <a:r>
              <a:rPr lang="en-US" dirty="0"/>
              <a:t>Only Time on Website is positively related with all others variables.</a:t>
            </a:r>
          </a:p>
          <a:p>
            <a:pPr marL="342900" indent="-342900">
              <a:buFont typeface="+mj-lt"/>
              <a:buAutoNum type="arabicPeriod"/>
            </a:pPr>
            <a:r>
              <a:rPr lang="en-US" dirty="0"/>
              <a:t>The dataset is normally distributed.</a:t>
            </a:r>
          </a:p>
        </p:txBody>
      </p:sp>
      <p:sp>
        <p:nvSpPr>
          <p:cNvPr id="12" name="Google Shape;136;p13">
            <a:extLst>
              <a:ext uri="{FF2B5EF4-FFF2-40B4-BE49-F238E27FC236}">
                <a16:creationId xmlns:a16="http://schemas.microsoft.com/office/drawing/2014/main" id="{01925FA5-620B-4E53-B91D-3E7F45A7605A}"/>
              </a:ext>
            </a:extLst>
          </p:cNvPr>
          <p:cNvSpPr txBox="1">
            <a:spLocks/>
          </p:cNvSpPr>
          <p:nvPr/>
        </p:nvSpPr>
        <p:spPr>
          <a:xfrm>
            <a:off x="569186" y="2292251"/>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3 Essential Ways to Calculate Feature Importance</a:t>
            </a:r>
          </a:p>
        </p:txBody>
      </p:sp>
      <p:sp>
        <p:nvSpPr>
          <p:cNvPr id="13" name="TextBox 12">
            <a:extLst>
              <a:ext uri="{FF2B5EF4-FFF2-40B4-BE49-F238E27FC236}">
                <a16:creationId xmlns:a16="http://schemas.microsoft.com/office/drawing/2014/main" id="{0AB7ED26-2B39-498A-9CEA-0704E5D1647A}"/>
              </a:ext>
            </a:extLst>
          </p:cNvPr>
          <p:cNvSpPr txBox="1"/>
          <p:nvPr/>
        </p:nvSpPr>
        <p:spPr>
          <a:xfrm>
            <a:off x="569186" y="2747051"/>
            <a:ext cx="8289064" cy="2308324"/>
          </a:xfrm>
          <a:prstGeom prst="rect">
            <a:avLst/>
          </a:prstGeom>
          <a:noFill/>
        </p:spPr>
        <p:txBody>
          <a:bodyPr wrap="square" rtlCol="0">
            <a:spAutoFit/>
          </a:bodyPr>
          <a:lstStyle/>
          <a:p>
            <a:r>
              <a:rPr lang="en-US" sz="1200" i="0" dirty="0">
                <a:solidFill>
                  <a:srgbClr val="000000"/>
                </a:solidFill>
                <a:effectLst/>
                <a:latin typeface="+mj-lt"/>
              </a:rPr>
              <a:t>Feature importance refers to a class of techniques for assigning scores to input features to a predictive model that indicates the relative importance of each feature when making a prediction.</a:t>
            </a:r>
          </a:p>
          <a:p>
            <a:pPr marL="342900" indent="-342900">
              <a:buFont typeface="+mj-lt"/>
              <a:buAutoNum type="arabicPeriod"/>
            </a:pPr>
            <a:r>
              <a:rPr lang="en-US" b="1" i="0" dirty="0">
                <a:solidFill>
                  <a:srgbClr val="000000"/>
                </a:solidFill>
                <a:effectLst/>
                <a:latin typeface="+mj-lt"/>
              </a:rPr>
              <a:t>Method #1 — Obtain importance from coefficients</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#2 — Obtain importance from a tree-based model</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#3 — Obtain importance from PCA loading scores</a:t>
            </a:r>
          </a:p>
          <a:p>
            <a:pPr algn="l"/>
            <a:r>
              <a:rPr lang="en-US" b="1" i="0" dirty="0">
                <a:solidFill>
                  <a:srgbClr val="000000"/>
                </a:solidFill>
                <a:effectLst/>
                <a:latin typeface="+mj-lt"/>
              </a:rPr>
              <a:t>Following are the algorithms we will use to make the model, we will predict on MAE error and feature importance will be obtain from coefficients:</a:t>
            </a:r>
          </a:p>
          <a:p>
            <a:pPr marL="228600" indent="-228600" algn="l">
              <a:buFont typeface="+mj-lt"/>
              <a:buAutoNum type="arabicPeriod"/>
            </a:pPr>
            <a:r>
              <a:rPr lang="en-US" sz="1200" b="0" i="0" dirty="0">
                <a:solidFill>
                  <a:srgbClr val="000000"/>
                </a:solidFill>
                <a:effectLst/>
                <a:latin typeface="+mj-lt"/>
              </a:rPr>
              <a:t>Model1: Modeling with the linear model and tree based model technique.</a:t>
            </a:r>
          </a:p>
          <a:p>
            <a:pPr marL="228600" indent="-228600" algn="l">
              <a:buFont typeface="+mj-lt"/>
              <a:buAutoNum type="arabicPeriod"/>
            </a:pPr>
            <a:r>
              <a:rPr lang="en-US" sz="1200" b="0" i="0" dirty="0">
                <a:solidFill>
                  <a:srgbClr val="000000"/>
                </a:solidFill>
                <a:effectLst/>
                <a:latin typeface="+mj-lt"/>
              </a:rPr>
              <a:t>Model2: Modeling with the linear and tree based model technique by adjusting outliers &amp; Standard Scaler.</a:t>
            </a:r>
          </a:p>
          <a:p>
            <a:pPr marL="228600" indent="-228600" algn="l">
              <a:buFont typeface="+mj-lt"/>
              <a:buAutoNum type="arabicPeriod"/>
            </a:pPr>
            <a:r>
              <a:rPr lang="en-US" sz="1200" b="0" i="0" dirty="0">
                <a:solidFill>
                  <a:srgbClr val="000000"/>
                </a:solidFill>
                <a:effectLst/>
                <a:latin typeface="+mj-lt"/>
              </a:rPr>
              <a:t>Model3: Modeling with the linear and tree based model technique by adjusting outliers and Log transformation.</a:t>
            </a:r>
          </a:p>
          <a:p>
            <a:endParaRPr lang="en-US" dirty="0"/>
          </a:p>
        </p:txBody>
      </p:sp>
      <p:pic>
        <p:nvPicPr>
          <p:cNvPr id="6" name="Google Shape;333;p1">
            <a:extLst>
              <a:ext uri="{FF2B5EF4-FFF2-40B4-BE49-F238E27FC236}">
                <a16:creationId xmlns:a16="http://schemas.microsoft.com/office/drawing/2014/main" id="{4796EFAE-9D76-4BAC-A628-546095EC633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70241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747" name="Google Shape;747;p45"/>
          <p:cNvSpPr txBox="1">
            <a:spLocks noGrp="1"/>
          </p:cNvSpPr>
          <p:nvPr>
            <p:ph type="title" idx="2"/>
          </p:nvPr>
        </p:nvSpPr>
        <p:spPr>
          <a:xfrm>
            <a:off x="150258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01</a:t>
            </a:r>
            <a:endParaRPr b="1">
              <a:latin typeface="Oswald"/>
              <a:ea typeface="Oswald"/>
              <a:cs typeface="Oswald"/>
              <a:sym typeface="Oswald"/>
            </a:endParaRPr>
          </a:p>
        </p:txBody>
      </p:sp>
      <p:sp>
        <p:nvSpPr>
          <p:cNvPr id="748" name="Google Shape;748;p45"/>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Understanding</a:t>
            </a:r>
            <a:endParaRPr dirty="0"/>
          </a:p>
        </p:txBody>
      </p:sp>
      <p:sp>
        <p:nvSpPr>
          <p:cNvPr id="749" name="Google Shape;749;p45"/>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dirty="0"/>
              <a:t>The Data</a:t>
            </a:r>
            <a:br>
              <a:rPr lang="en" dirty="0"/>
            </a:br>
            <a:r>
              <a:rPr lang="en" dirty="0"/>
              <a:t>Business Objective</a:t>
            </a:r>
            <a:endParaRPr dirty="0"/>
          </a:p>
        </p:txBody>
      </p:sp>
      <p:sp>
        <p:nvSpPr>
          <p:cNvPr id="750" name="Google Shape;750;p45"/>
          <p:cNvSpPr txBox="1">
            <a:spLocks noGrp="1"/>
          </p:cNvSpPr>
          <p:nvPr>
            <p:ph type="title" idx="5"/>
          </p:nvPr>
        </p:nvSpPr>
        <p:spPr>
          <a:xfrm>
            <a:off x="4089213"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02</a:t>
            </a:r>
            <a:endParaRPr b="1">
              <a:latin typeface="Oswald"/>
              <a:ea typeface="Oswald"/>
              <a:cs typeface="Oswald"/>
              <a:sym typeface="Oswald"/>
            </a:endParaRPr>
          </a:p>
        </p:txBody>
      </p:sp>
      <p:sp>
        <p:nvSpPr>
          <p:cNvPr id="751" name="Google Shape;751;p45"/>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Understanding</a:t>
            </a:r>
            <a:endParaRPr dirty="0"/>
          </a:p>
        </p:txBody>
      </p:sp>
      <p:sp>
        <p:nvSpPr>
          <p:cNvPr id="752" name="Google Shape;752;p45"/>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 Libraries</a:t>
            </a:r>
            <a:br>
              <a:rPr lang="en" dirty="0"/>
            </a:br>
            <a:r>
              <a:rPr lang="en" dirty="0"/>
              <a:t>Load Data</a:t>
            </a:r>
            <a:br>
              <a:rPr lang="en" dirty="0"/>
            </a:br>
            <a:r>
              <a:rPr lang="en-US" dirty="0"/>
              <a:t>Statistical summaries and </a:t>
            </a:r>
            <a:r>
              <a:rPr lang="en-US" dirty="0" err="1"/>
              <a:t>visualisations</a:t>
            </a:r>
            <a:endParaRPr dirty="0"/>
          </a:p>
        </p:txBody>
      </p:sp>
      <p:sp>
        <p:nvSpPr>
          <p:cNvPr id="753" name="Google Shape;753;p45"/>
          <p:cNvSpPr txBox="1">
            <a:spLocks noGrp="1"/>
          </p:cNvSpPr>
          <p:nvPr>
            <p:ph type="title" idx="8"/>
          </p:nvPr>
        </p:nvSpPr>
        <p:spPr>
          <a:xfrm>
            <a:off x="667583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03</a:t>
            </a:r>
            <a:endParaRPr b="1">
              <a:latin typeface="Oswald"/>
              <a:ea typeface="Oswald"/>
              <a:cs typeface="Oswald"/>
              <a:sym typeface="Oswald"/>
            </a:endParaRPr>
          </a:p>
        </p:txBody>
      </p:sp>
      <p:sp>
        <p:nvSpPr>
          <p:cNvPr id="754" name="Google Shape;754;p45"/>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Preparation</a:t>
            </a:r>
            <a:endParaRPr dirty="0"/>
          </a:p>
        </p:txBody>
      </p:sp>
      <p:sp>
        <p:nvSpPr>
          <p:cNvPr id="755" name="Google Shape;755;p45"/>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br>
              <a:rPr lang="en-US" dirty="0"/>
            </a:br>
            <a:r>
              <a:rPr lang="en-US" dirty="0"/>
              <a:t>Data Splitting</a:t>
            </a:r>
            <a:endParaRPr dirty="0"/>
          </a:p>
        </p:txBody>
      </p:sp>
      <p:sp>
        <p:nvSpPr>
          <p:cNvPr id="756" name="Google Shape;756;p45"/>
          <p:cNvSpPr txBox="1">
            <a:spLocks noGrp="1"/>
          </p:cNvSpPr>
          <p:nvPr>
            <p:ph type="title" idx="14"/>
          </p:nvPr>
        </p:nvSpPr>
        <p:spPr>
          <a:xfrm>
            <a:off x="150258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04</a:t>
            </a:r>
            <a:endParaRPr b="1">
              <a:latin typeface="Oswald"/>
              <a:ea typeface="Oswald"/>
              <a:cs typeface="Oswald"/>
              <a:sym typeface="Oswald"/>
            </a:endParaRPr>
          </a:p>
        </p:txBody>
      </p:sp>
      <p:sp>
        <p:nvSpPr>
          <p:cNvPr id="757" name="Google Shape;757;p45"/>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Modeling</a:t>
            </a:r>
            <a:endParaRPr dirty="0"/>
          </a:p>
        </p:txBody>
      </p:sp>
      <p:sp>
        <p:nvSpPr>
          <p:cNvPr id="758" name="Google Shape;758;p45"/>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Technique with Standard Scaler,</a:t>
            </a:r>
            <a:br>
              <a:rPr lang="en-US" sz="1100" dirty="0"/>
            </a:br>
            <a:r>
              <a:rPr lang="en-US" sz="1100" dirty="0"/>
              <a:t>Technique by adjusting outliers &amp; Standard Scaler,</a:t>
            </a:r>
            <a:br>
              <a:rPr lang="en-US" sz="1100" dirty="0"/>
            </a:br>
            <a:r>
              <a:rPr lang="en-US" sz="1100" dirty="0"/>
              <a:t>Technique by adjusting outliers &amp; Log Transformation</a:t>
            </a:r>
            <a:endParaRPr sz="1100" dirty="0"/>
          </a:p>
        </p:txBody>
      </p:sp>
      <p:sp>
        <p:nvSpPr>
          <p:cNvPr id="759" name="Google Shape;759;p45"/>
          <p:cNvSpPr txBox="1">
            <a:spLocks noGrp="1"/>
          </p:cNvSpPr>
          <p:nvPr>
            <p:ph type="title" idx="17"/>
          </p:nvPr>
        </p:nvSpPr>
        <p:spPr>
          <a:xfrm>
            <a:off x="4089213"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05</a:t>
            </a:r>
            <a:endParaRPr b="1">
              <a:latin typeface="Oswald"/>
              <a:ea typeface="Oswald"/>
              <a:cs typeface="Oswald"/>
              <a:sym typeface="Oswald"/>
            </a:endParaRPr>
          </a:p>
        </p:txBody>
      </p:sp>
      <p:sp>
        <p:nvSpPr>
          <p:cNvPr id="760" name="Google Shape;760;p45"/>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Deployment</a:t>
            </a:r>
            <a:endParaRPr dirty="0"/>
          </a:p>
        </p:txBody>
      </p:sp>
      <p:sp>
        <p:nvSpPr>
          <p:cNvPr id="761" name="Google Shape;761;p45"/>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Finalizing Model Choice,</a:t>
            </a:r>
            <a:br>
              <a:rPr lang="en-US" dirty="0"/>
            </a:br>
            <a:r>
              <a:rPr lang="en-US" dirty="0"/>
              <a:t>Model performance, </a:t>
            </a:r>
            <a:br>
              <a:rPr lang="en-US" dirty="0"/>
            </a:br>
            <a:r>
              <a:rPr lang="en-US" dirty="0"/>
              <a:t>Feature importance</a:t>
            </a:r>
            <a:endParaRPr dirty="0"/>
          </a:p>
        </p:txBody>
      </p:sp>
      <p:sp>
        <p:nvSpPr>
          <p:cNvPr id="762" name="Google Shape;762;p45"/>
          <p:cNvSpPr txBox="1">
            <a:spLocks noGrp="1"/>
          </p:cNvSpPr>
          <p:nvPr>
            <p:ph type="title" idx="20"/>
          </p:nvPr>
        </p:nvSpPr>
        <p:spPr>
          <a:xfrm>
            <a:off x="667583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06</a:t>
            </a:r>
            <a:endParaRPr b="1">
              <a:latin typeface="Oswald"/>
              <a:ea typeface="Oswald"/>
              <a:cs typeface="Oswald"/>
              <a:sym typeface="Oswald"/>
            </a:endParaRPr>
          </a:p>
        </p:txBody>
      </p:sp>
      <p:sp>
        <p:nvSpPr>
          <p:cNvPr id="763" name="Google Shape;763;p45"/>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 &amp; Recommendation</a:t>
            </a:r>
            <a:endParaRPr dirty="0"/>
          </a:p>
        </p:txBody>
      </p:sp>
      <p:pic>
        <p:nvPicPr>
          <p:cNvPr id="20" name="Google Shape;333;p1">
            <a:extLst>
              <a:ext uri="{FF2B5EF4-FFF2-40B4-BE49-F238E27FC236}">
                <a16:creationId xmlns:a16="http://schemas.microsoft.com/office/drawing/2014/main" id="{8DA751B1-76F6-495B-BC82-8B4DE0BD26C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2" name="TextBox 1">
            <a:extLst>
              <a:ext uri="{FF2B5EF4-FFF2-40B4-BE49-F238E27FC236}">
                <a16:creationId xmlns:a16="http://schemas.microsoft.com/office/drawing/2014/main" id="{33A5DA4D-FC29-4B5D-8B20-63A8EFF19575}"/>
              </a:ext>
            </a:extLst>
          </p:cNvPr>
          <p:cNvSpPr txBox="1"/>
          <p:nvPr/>
        </p:nvSpPr>
        <p:spPr>
          <a:xfrm>
            <a:off x="4383167" y="4727936"/>
            <a:ext cx="3935693" cy="307777"/>
          </a:xfrm>
          <a:prstGeom prst="rect">
            <a:avLst/>
          </a:prstGeom>
          <a:noFill/>
        </p:spPr>
        <p:txBody>
          <a:bodyPr wrap="none" rtlCol="0">
            <a:spAutoFit/>
          </a:bodyPr>
          <a:lstStyle/>
          <a:p>
            <a:r>
              <a:rPr lang="en-US" u="sng" dirty="0">
                <a:hlinkClick r:id="rId4"/>
              </a:rPr>
              <a:t>Click Here to get </a:t>
            </a:r>
            <a:r>
              <a:rPr lang="en-US" u="sng" dirty="0" err="1">
                <a:hlinkClick r:id="rId4"/>
              </a:rPr>
              <a:t>Github</a:t>
            </a:r>
            <a:r>
              <a:rPr lang="en-US" u="sng" dirty="0">
                <a:hlinkClick r:id="rId4"/>
              </a:rPr>
              <a:t> Link for the python file</a:t>
            </a:r>
            <a:r>
              <a:rPr lang="en-US" u="sng"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66"/>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60" name="Google Shape;1360;p66"/>
          <p:cNvSpPr txBox="1">
            <a:spLocks noGrp="1"/>
          </p:cNvSpPr>
          <p:nvPr>
            <p:ph type="ctrTitle"/>
          </p:nvPr>
        </p:nvSpPr>
        <p:spPr>
          <a:xfrm>
            <a:off x="3859471" y="3479005"/>
            <a:ext cx="3888300" cy="1120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Modeling</a:t>
            </a:r>
          </a:p>
        </p:txBody>
      </p:sp>
      <p:pic>
        <p:nvPicPr>
          <p:cNvPr id="1361" name="Google Shape;1361;p66"/>
          <p:cNvPicPr preferRelativeResize="0"/>
          <p:nvPr/>
        </p:nvPicPr>
        <p:blipFill rotWithShape="1">
          <a:blip r:embed="rId3">
            <a:alphaModFix/>
          </a:blip>
          <a:srcRect l="-190" t="12348" r="189" b="7259"/>
          <a:stretch/>
        </p:blipFill>
        <p:spPr>
          <a:xfrm>
            <a:off x="2306404" y="-2224356"/>
            <a:ext cx="4531200" cy="4448700"/>
          </a:xfrm>
          <a:prstGeom prst="arc">
            <a:avLst>
              <a:gd name="adj1" fmla="val 26021"/>
              <a:gd name="adj2" fmla="val 10791283"/>
            </a:avLst>
          </a:prstGeom>
          <a:noFill/>
          <a:ln>
            <a:noFill/>
          </a:ln>
        </p:spPr>
      </p:pic>
      <p:sp>
        <p:nvSpPr>
          <p:cNvPr id="1362" name="Google Shape;1362;p66"/>
          <p:cNvSpPr/>
          <p:nvPr/>
        </p:nvSpPr>
        <p:spPr>
          <a:xfrm>
            <a:off x="6473145" y="23965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55CB47B4-F782-403F-85B0-9237CAD0FEE3}"/>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78112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Model1: Modeling with the linear model and tree based model technique &amp;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965917004"/>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59.952889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62.929532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73.391327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80.591725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60.056694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62.884589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73.460515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80.592627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60.346124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62.888902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73.873474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80.567796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60.382623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62.892897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73.847466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60.387280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62.892734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73.852772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64.131350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66.567162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77.950472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85.977510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a:solidFill>
                            <a:srgbClr val="000000"/>
                          </a:solidFill>
                          <a:effectLst/>
                          <a:latin typeface="Arial"/>
                          <a:ea typeface="Arial"/>
                          <a:cs typeface="Arial"/>
                          <a:sym typeface="Arial"/>
                        </a:rPr>
                        <a:t>64.743648</a:t>
                      </a:r>
                      <a:endParaRPr sz="100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24.805587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80.721044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31.548412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66.633154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46.881696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81.296795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58.732336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73.923755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3.598124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91.560844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5.307714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93.214444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116.369231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uli"/>
                          <a:ea typeface="Muli"/>
                          <a:cs typeface="Muli"/>
                          <a:sym typeface="Muli"/>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178.466786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20.262132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359.430429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47.506704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9AA501BE-E2A7-4F17-A2CD-AFBA13BA622B}"/>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50939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Model2: Modeling with the linear model and tree based model technique by adjusting outliers &amp;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412418020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57.894676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56.021045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70.979575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69.775019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57.998992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56.033917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71.059138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69.771650</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58.486897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56.039181</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71.428782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69.740419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58.600759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56.011209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71.499720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58.608406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56.011413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71.505865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60.168907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57.847583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73.603523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72.481027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60.276653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21.934144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75.076358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27.363425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61.294099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40.873862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75.542765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51.080419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67.069479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2.657398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83.481700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3.982916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91.248885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110.886278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153.153476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17.012783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270.874735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38.951785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EFA876CC-B718-4E2E-9D22-2F14CD7CA07E}"/>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524004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869856" y="175169"/>
            <a:ext cx="8074119"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Model3: Modeling with the linear model and tree based model technique by adjusting outliers &amp; Log Transformation.</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164797676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55.656024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56.790578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69.401575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70.795188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55.990553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56.484913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69.507574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70.434065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56.090926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56.464063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69.567868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70.698717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56.126915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56.357889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69.608213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70.121113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56.428149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56.312395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69.765433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70.084448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dk1"/>
                          </a:solidFill>
                          <a:latin typeface="Muli"/>
                          <a:ea typeface="Muli"/>
                          <a:cs typeface="Muli"/>
                          <a:sym typeface="Muli"/>
                        </a:rPr>
                        <a:t>Support Vector Machine</a:t>
                      </a:r>
                      <a:endParaRPr lang="en-US"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56.870750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53.921253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70.230494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68.644976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58.882330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22.086312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72.972487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27.897124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61.415418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38.438838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74.803730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48.835506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62.836561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61.503014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78.413929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76.383956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65.281752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2.022084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80.488135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2.984857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83.575328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103.185323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D5E81801-A00C-4849-8C06-D52347ECB8F9}"/>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23143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r>
              <a:rPr lang="en-US" dirty="0"/>
              <a:t>Modeling: Finalizing Model &amp; Coefficients Visualization</a:t>
            </a:r>
          </a:p>
        </p:txBody>
      </p:sp>
      <p:sp>
        <p:nvSpPr>
          <p:cNvPr id="5" name="Google Shape;192;p19">
            <a:extLst>
              <a:ext uri="{FF2B5EF4-FFF2-40B4-BE49-F238E27FC236}">
                <a16:creationId xmlns:a16="http://schemas.microsoft.com/office/drawing/2014/main" id="{936A46A1-D03A-4FD8-802E-FD152B41FB32}"/>
              </a:ext>
            </a:extLst>
          </p:cNvPr>
          <p:cNvSpPr txBox="1">
            <a:spLocks/>
          </p:cNvSpPr>
          <p:nvPr/>
        </p:nvSpPr>
        <p:spPr>
          <a:xfrm>
            <a:off x="713225" y="1077814"/>
            <a:ext cx="7937806" cy="68885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From all the three model metrics, we came up that lasso is giving us the least MAE error although we cannot use Lasso, as coefficients for features are not available. But we can use Ridge as we can get all the </a:t>
            </a:r>
            <a:r>
              <a:rPr lang="en-US"/>
              <a:t>coefficients importance for </a:t>
            </a:r>
            <a:r>
              <a:rPr lang="en-US" dirty="0"/>
              <a:t>all the variables.</a:t>
            </a:r>
            <a:endParaRPr lang="en-US" sz="1100" dirty="0"/>
          </a:p>
        </p:txBody>
      </p:sp>
      <p:sp>
        <p:nvSpPr>
          <p:cNvPr id="6" name="Google Shape;136;p13">
            <a:extLst>
              <a:ext uri="{FF2B5EF4-FFF2-40B4-BE49-F238E27FC236}">
                <a16:creationId xmlns:a16="http://schemas.microsoft.com/office/drawing/2014/main" id="{0F149E87-F1A2-42C9-B67C-C62BE6582FDC}"/>
              </a:ext>
            </a:extLst>
          </p:cNvPr>
          <p:cNvSpPr txBox="1">
            <a:spLocks/>
          </p:cNvSpPr>
          <p:nvPr/>
        </p:nvSpPr>
        <p:spPr>
          <a:xfrm>
            <a:off x="713225" y="1773810"/>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Final Hold Out Test Performance for Reporting</a:t>
            </a:r>
          </a:p>
        </p:txBody>
      </p:sp>
      <p:graphicFrame>
        <p:nvGraphicFramePr>
          <p:cNvPr id="3" name="Table 2">
            <a:extLst>
              <a:ext uri="{FF2B5EF4-FFF2-40B4-BE49-F238E27FC236}">
                <a16:creationId xmlns:a16="http://schemas.microsoft.com/office/drawing/2014/main" id="{35D1E9C8-5C65-4048-B5AD-A5CA6AD580E7}"/>
              </a:ext>
            </a:extLst>
          </p:cNvPr>
          <p:cNvGraphicFramePr>
            <a:graphicFrameLocks noGrp="1"/>
          </p:cNvGraphicFramePr>
          <p:nvPr>
            <p:extLst>
              <p:ext uri="{D42A27DB-BD31-4B8C-83A1-F6EECF244321}">
                <p14:modId xmlns:p14="http://schemas.microsoft.com/office/powerpoint/2010/main" val="3024709477"/>
              </p:ext>
            </p:extLst>
          </p:nvPr>
        </p:nvGraphicFramePr>
        <p:xfrm>
          <a:off x="713225" y="2213911"/>
          <a:ext cx="6726006" cy="700980"/>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3051791169"/>
                    </a:ext>
                  </a:extLst>
                </a:gridCol>
                <a:gridCol w="1014413">
                  <a:extLst>
                    <a:ext uri="{9D8B030D-6E8A-4147-A177-3AD203B41FA5}">
                      <a16:colId xmlns:a16="http://schemas.microsoft.com/office/drawing/2014/main" val="4010277729"/>
                    </a:ext>
                  </a:extLst>
                </a:gridCol>
                <a:gridCol w="1042987">
                  <a:extLst>
                    <a:ext uri="{9D8B030D-6E8A-4147-A177-3AD203B41FA5}">
                      <a16:colId xmlns:a16="http://schemas.microsoft.com/office/drawing/2014/main" val="1675642947"/>
                    </a:ext>
                  </a:extLst>
                </a:gridCol>
                <a:gridCol w="1085850">
                  <a:extLst>
                    <a:ext uri="{9D8B030D-6E8A-4147-A177-3AD203B41FA5}">
                      <a16:colId xmlns:a16="http://schemas.microsoft.com/office/drawing/2014/main" val="1679641102"/>
                    </a:ext>
                  </a:extLst>
                </a:gridCol>
                <a:gridCol w="1143000">
                  <a:extLst>
                    <a:ext uri="{9D8B030D-6E8A-4147-A177-3AD203B41FA5}">
                      <a16:colId xmlns:a16="http://schemas.microsoft.com/office/drawing/2014/main" val="3084094126"/>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2148761135"/>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55.990552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56.484912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69.507574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70.434064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934836574"/>
                  </a:ext>
                </a:extLst>
              </a:tr>
            </a:tbl>
          </a:graphicData>
        </a:graphic>
      </p:graphicFrame>
      <p:pic>
        <p:nvPicPr>
          <p:cNvPr id="4098" name="Picture 2">
            <a:extLst>
              <a:ext uri="{FF2B5EF4-FFF2-40B4-BE49-F238E27FC236}">
                <a16:creationId xmlns:a16="http://schemas.microsoft.com/office/drawing/2014/main" id="{2B34273E-7BC2-4222-997C-F5EC8B535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69" y="2978488"/>
            <a:ext cx="6591300" cy="197755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333;p1">
            <a:extLst>
              <a:ext uri="{FF2B5EF4-FFF2-40B4-BE49-F238E27FC236}">
                <a16:creationId xmlns:a16="http://schemas.microsoft.com/office/drawing/2014/main" id="{C18D9211-1215-4005-B41D-7AAA4F0BCC34}"/>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855862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71"/>
          <p:cNvSpPr txBox="1">
            <a:spLocks noGrp="1"/>
          </p:cNvSpPr>
          <p:nvPr>
            <p:ph type="title" idx="2"/>
          </p:nvPr>
        </p:nvSpPr>
        <p:spPr>
          <a:xfrm>
            <a:off x="3354996"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523" name="Google Shape;1523;p71"/>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t>
            </a:r>
            <a:br>
              <a:rPr lang="en" dirty="0"/>
            </a:br>
            <a:r>
              <a:rPr lang="en" dirty="0"/>
              <a:t>Deployment</a:t>
            </a:r>
            <a:endParaRPr dirty="0"/>
          </a:p>
        </p:txBody>
      </p:sp>
      <p:pic>
        <p:nvPicPr>
          <p:cNvPr id="1524" name="Google Shape;1524;p71"/>
          <p:cNvPicPr preferRelativeResize="0"/>
          <p:nvPr/>
        </p:nvPicPr>
        <p:blipFill>
          <a:blip r:embed="rId3">
            <a:alphaModFix/>
          </a:blip>
          <a:stretch>
            <a:fillRect/>
          </a:stretch>
        </p:blipFill>
        <p:spPr>
          <a:xfrm>
            <a:off x="0" y="3020150"/>
            <a:ext cx="2294601" cy="1529726"/>
          </a:xfrm>
          <a:prstGeom prst="rect">
            <a:avLst/>
          </a:prstGeom>
          <a:noFill/>
          <a:ln>
            <a:noFill/>
          </a:ln>
        </p:spPr>
      </p:pic>
      <p:pic>
        <p:nvPicPr>
          <p:cNvPr id="1525" name="Google Shape;1525;p71"/>
          <p:cNvPicPr preferRelativeResize="0"/>
          <p:nvPr/>
        </p:nvPicPr>
        <p:blipFill rotWithShape="1">
          <a:blip r:embed="rId4">
            <a:alphaModFix/>
          </a:blip>
          <a:srcRect l="27569" r="30722"/>
          <a:stretch/>
        </p:blipFill>
        <p:spPr>
          <a:xfrm>
            <a:off x="1115600" y="593625"/>
            <a:ext cx="1721535" cy="2751750"/>
          </a:xfrm>
          <a:prstGeom prst="rect">
            <a:avLst/>
          </a:prstGeom>
          <a:noFill/>
          <a:ln>
            <a:noFill/>
          </a:ln>
        </p:spPr>
      </p:pic>
      <p:sp>
        <p:nvSpPr>
          <p:cNvPr id="1526" name="Google Shape;1526;p71"/>
          <p:cNvSpPr/>
          <p:nvPr/>
        </p:nvSpPr>
        <p:spPr>
          <a:xfrm>
            <a:off x="1478858" y="3060825"/>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32722ABC-7123-48F0-BAA5-59FB5D7271A3}"/>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15637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8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Deployment With Streamlit </a:t>
            </a:r>
            <a:endParaRPr dirty="0"/>
          </a:p>
        </p:txBody>
      </p:sp>
      <p:pic>
        <p:nvPicPr>
          <p:cNvPr id="14" name="Google Shape;333;p1">
            <a:extLst>
              <a:ext uri="{FF2B5EF4-FFF2-40B4-BE49-F238E27FC236}">
                <a16:creationId xmlns:a16="http://schemas.microsoft.com/office/drawing/2014/main" id="{C227A14C-DCC3-4D36-941E-F35E7415525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pic>
        <p:nvPicPr>
          <p:cNvPr id="7" name="Picture 6">
            <a:extLst>
              <a:ext uri="{FF2B5EF4-FFF2-40B4-BE49-F238E27FC236}">
                <a16:creationId xmlns:a16="http://schemas.microsoft.com/office/drawing/2014/main" id="{6BBE8A24-D2B4-440A-8F92-E178B2B39B74}"/>
              </a:ext>
            </a:extLst>
          </p:cNvPr>
          <p:cNvPicPr>
            <a:picLocks noChangeAspect="1"/>
          </p:cNvPicPr>
          <p:nvPr/>
        </p:nvPicPr>
        <p:blipFill>
          <a:blip r:embed="rId4"/>
          <a:stretch>
            <a:fillRect/>
          </a:stretch>
        </p:blipFill>
        <p:spPr>
          <a:xfrm>
            <a:off x="41114" y="1033900"/>
            <a:ext cx="4659474" cy="3570100"/>
          </a:xfrm>
          <a:prstGeom prst="rect">
            <a:avLst/>
          </a:prstGeom>
        </p:spPr>
      </p:pic>
      <p:pic>
        <p:nvPicPr>
          <p:cNvPr id="15" name="Picture 14">
            <a:extLst>
              <a:ext uri="{FF2B5EF4-FFF2-40B4-BE49-F238E27FC236}">
                <a16:creationId xmlns:a16="http://schemas.microsoft.com/office/drawing/2014/main" id="{692078BC-FFAD-49BB-BBC5-2461A8B84309}"/>
              </a:ext>
            </a:extLst>
          </p:cNvPr>
          <p:cNvPicPr>
            <a:picLocks noChangeAspect="1"/>
          </p:cNvPicPr>
          <p:nvPr/>
        </p:nvPicPr>
        <p:blipFill>
          <a:blip r:embed="rId5"/>
          <a:stretch>
            <a:fillRect/>
          </a:stretch>
        </p:blipFill>
        <p:spPr>
          <a:xfrm>
            <a:off x="4757253" y="1033900"/>
            <a:ext cx="4345583" cy="3509525"/>
          </a:xfrm>
          <a:prstGeom prst="rect">
            <a:avLst/>
          </a:prstGeom>
        </p:spPr>
      </p:pic>
      <p:sp>
        <p:nvSpPr>
          <p:cNvPr id="16" name="TextBox 15">
            <a:extLst>
              <a:ext uri="{FF2B5EF4-FFF2-40B4-BE49-F238E27FC236}">
                <a16:creationId xmlns:a16="http://schemas.microsoft.com/office/drawing/2014/main" id="{1C1B0D7D-A255-42E1-B662-BEF569A169D0}"/>
              </a:ext>
            </a:extLst>
          </p:cNvPr>
          <p:cNvSpPr txBox="1"/>
          <p:nvPr/>
        </p:nvSpPr>
        <p:spPr>
          <a:xfrm>
            <a:off x="5900737" y="4604000"/>
            <a:ext cx="2234907" cy="307777"/>
          </a:xfrm>
          <a:prstGeom prst="rect">
            <a:avLst/>
          </a:prstGeom>
          <a:noFill/>
        </p:spPr>
        <p:txBody>
          <a:bodyPr wrap="none" rtlCol="0">
            <a:spAutoFit/>
          </a:bodyPr>
          <a:lstStyle/>
          <a:p>
            <a:r>
              <a:rPr lang="en-US" dirty="0">
                <a:hlinkClick r:id="rId6"/>
              </a:rPr>
              <a:t>Click hear to visit the app</a:t>
            </a:r>
            <a:endParaRPr lang="en-US" dirty="0"/>
          </a:p>
        </p:txBody>
      </p:sp>
      <p:grpSp>
        <p:nvGrpSpPr>
          <p:cNvPr id="19" name="Google Shape;1960;p86">
            <a:extLst>
              <a:ext uri="{FF2B5EF4-FFF2-40B4-BE49-F238E27FC236}">
                <a16:creationId xmlns:a16="http://schemas.microsoft.com/office/drawing/2014/main" id="{D3C6BBBC-40E9-4656-ACCD-B364AC14F831}"/>
              </a:ext>
            </a:extLst>
          </p:cNvPr>
          <p:cNvGrpSpPr/>
          <p:nvPr/>
        </p:nvGrpSpPr>
        <p:grpSpPr>
          <a:xfrm>
            <a:off x="3777732" y="4702993"/>
            <a:ext cx="1959041" cy="208784"/>
            <a:chOff x="6336019" y="3733725"/>
            <a:chExt cx="2566206" cy="351310"/>
          </a:xfrm>
          <a:solidFill>
            <a:srgbClr val="7030A0"/>
          </a:solidFill>
        </p:grpSpPr>
        <p:sp>
          <p:nvSpPr>
            <p:cNvPr id="20" name="Google Shape;1961;p86">
              <a:extLst>
                <a:ext uri="{FF2B5EF4-FFF2-40B4-BE49-F238E27FC236}">
                  <a16:creationId xmlns:a16="http://schemas.microsoft.com/office/drawing/2014/main" id="{2A870019-CFAC-4BF2-B97C-8CCF88355B17}"/>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2;p86">
              <a:extLst>
                <a:ext uri="{FF2B5EF4-FFF2-40B4-BE49-F238E27FC236}">
                  <a16:creationId xmlns:a16="http://schemas.microsoft.com/office/drawing/2014/main" id="{FE5241AC-E36C-4B4A-83A7-1CD3153AD92B}"/>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3;p86">
              <a:extLst>
                <a:ext uri="{FF2B5EF4-FFF2-40B4-BE49-F238E27FC236}">
                  <a16:creationId xmlns:a16="http://schemas.microsoft.com/office/drawing/2014/main" id="{47A44311-6E0B-4659-80CA-78E7B386C246}"/>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4;p86">
              <a:extLst>
                <a:ext uri="{FF2B5EF4-FFF2-40B4-BE49-F238E27FC236}">
                  <a16:creationId xmlns:a16="http://schemas.microsoft.com/office/drawing/2014/main" id="{CAFCF2C2-8BF5-4E52-A01B-773778EF067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557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5"/>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591" name="Google Shape;1591;p75"/>
          <p:cNvSpPr txBox="1">
            <a:spLocks noGrp="1"/>
          </p:cNvSpPr>
          <p:nvPr>
            <p:ph type="ctrTitle"/>
          </p:nvPr>
        </p:nvSpPr>
        <p:spPr>
          <a:xfrm>
            <a:off x="3859471" y="3028313"/>
            <a:ext cx="46967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&amp; Recommendation</a:t>
            </a:r>
            <a:endParaRPr dirty="0"/>
          </a:p>
        </p:txBody>
      </p:sp>
      <p:pic>
        <p:nvPicPr>
          <p:cNvPr id="1592" name="Google Shape;1592;p75"/>
          <p:cNvPicPr preferRelativeResize="0"/>
          <p:nvPr/>
        </p:nvPicPr>
        <p:blipFill rotWithShape="1">
          <a:blip r:embed="rId3">
            <a:alphaModFix/>
          </a:blip>
          <a:srcRect l="8586" t="6193" r="4419" b="33027"/>
          <a:stretch/>
        </p:blipFill>
        <p:spPr>
          <a:xfrm>
            <a:off x="2306400" y="0"/>
            <a:ext cx="4531200" cy="2122800"/>
          </a:xfrm>
          <a:prstGeom prst="rect">
            <a:avLst/>
          </a:prstGeom>
          <a:noFill/>
          <a:ln>
            <a:noFill/>
          </a:ln>
        </p:spPr>
      </p:pic>
      <p:sp>
        <p:nvSpPr>
          <p:cNvPr id="1593" name="Google Shape;1593;p75"/>
          <p:cNvSpPr/>
          <p:nvPr/>
        </p:nvSpPr>
        <p:spPr>
          <a:xfrm>
            <a:off x="6559095" y="76155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2B74C5F0-06A0-4AEB-BF38-B1377595DDA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685631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77"/>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&amp; Recommendation</a:t>
            </a:r>
            <a:endParaRPr dirty="0"/>
          </a:p>
        </p:txBody>
      </p:sp>
      <p:sp>
        <p:nvSpPr>
          <p:cNvPr id="1673" name="Google Shape;1673;p77"/>
          <p:cNvSpPr/>
          <p:nvPr/>
        </p:nvSpPr>
        <p:spPr>
          <a:xfrm>
            <a:off x="8678775" y="869002"/>
            <a:ext cx="216000" cy="21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D6294668-7B35-4B75-8646-65BEAAEFBFF3}"/>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7" name="TextBox 6">
            <a:extLst>
              <a:ext uri="{FF2B5EF4-FFF2-40B4-BE49-F238E27FC236}">
                <a16:creationId xmlns:a16="http://schemas.microsoft.com/office/drawing/2014/main" id="{AA088A13-D446-469B-A78C-23B7A9ACBDBC}"/>
              </a:ext>
            </a:extLst>
          </p:cNvPr>
          <p:cNvSpPr txBox="1"/>
          <p:nvPr/>
        </p:nvSpPr>
        <p:spPr>
          <a:xfrm>
            <a:off x="794056" y="1097907"/>
            <a:ext cx="7636669" cy="2631490"/>
          </a:xfrm>
          <a:prstGeom prst="rect">
            <a:avLst/>
          </a:prstGeom>
          <a:noFill/>
        </p:spPr>
        <p:txBody>
          <a:bodyPr wrap="square" rtlCol="0">
            <a:spAutoFit/>
          </a:bodyPr>
          <a:lstStyle/>
          <a:p>
            <a:pPr marL="171450" indent="-171450">
              <a:buFont typeface="Arial" panose="020B0604020202020204" pitchFamily="34" charset="0"/>
              <a:buChar char="•"/>
            </a:pPr>
            <a:r>
              <a:rPr lang="en-US" sz="1100" dirty="0"/>
              <a:t>Both models and our data analysis shows that 'Website' generates more sales than 'Mobile App'. So company should focus there budget on website to make it more suitable for the customer.</a:t>
            </a:r>
          </a:p>
          <a:p>
            <a:endParaRPr lang="en-US" sz="1100" dirty="0"/>
          </a:p>
          <a:p>
            <a:pPr marL="171450" indent="-171450">
              <a:buFont typeface="Arial" panose="020B0604020202020204" pitchFamily="34" charset="0"/>
              <a:buChar char="•"/>
            </a:pPr>
            <a:r>
              <a:rPr lang="en-US" sz="1100" dirty="0"/>
              <a:t>To increase the company sale from mobile app company should try to make discount chart, if customer order more product from company app than more discount be allowed.</a:t>
            </a:r>
          </a:p>
          <a:p>
            <a:endParaRPr lang="en-US" sz="1100" dirty="0"/>
          </a:p>
          <a:p>
            <a:pPr marL="171450" indent="-171450">
              <a:buFont typeface="Arial" panose="020B0604020202020204" pitchFamily="34" charset="0"/>
              <a:buChar char="•"/>
            </a:pPr>
            <a:r>
              <a:rPr lang="en-US" sz="1100" dirty="0"/>
              <a:t>While doing EDA, we have seen 'Length of Membership' and ‘Yearly amount spent' is showing uniformity. Company has to see, how to increase customer spending although they are loyal customer but company has to find a way like giving them extra discount or pre sale entry to increase there spending with the company.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Although our dataset is too small which makes difficult for prediction and MAE &amp; RMSE will be high this can be removed if more data is included in the dataset.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endParaRPr lang="en-US" sz="1100" dirty="0"/>
          </a:p>
        </p:txBody>
      </p:sp>
      <p:sp>
        <p:nvSpPr>
          <p:cNvPr id="8" name="TextBox 7">
            <a:extLst>
              <a:ext uri="{FF2B5EF4-FFF2-40B4-BE49-F238E27FC236}">
                <a16:creationId xmlns:a16="http://schemas.microsoft.com/office/drawing/2014/main" id="{6C35944D-E715-4EE8-B557-0AC5D4317C4C}"/>
              </a:ext>
            </a:extLst>
          </p:cNvPr>
          <p:cNvSpPr txBox="1"/>
          <p:nvPr/>
        </p:nvSpPr>
        <p:spPr>
          <a:xfrm>
            <a:off x="914402" y="3219005"/>
            <a:ext cx="7168867" cy="1384995"/>
          </a:xfrm>
          <a:prstGeom prst="rect">
            <a:avLst/>
          </a:prstGeom>
          <a:noFill/>
        </p:spPr>
        <p:txBody>
          <a:bodyPr wrap="square" rtlCol="0">
            <a:spAutoFit/>
          </a:bodyPr>
          <a:lstStyle/>
          <a:p>
            <a:r>
              <a:rPr lang="en-US" b="1" dirty="0"/>
              <a:t>Lastly, So as Time on Website is a much more significant factor than Time on App, the company has a choice: they could either focus all the attention into the Website as that is what is bringing the most money in, or they could focus on the App as it is performing so poorly! I would recommend company to spent more on website and make it more smooth but also increase the user exp. on mobile app as well.</a:t>
            </a:r>
          </a:p>
        </p:txBody>
      </p:sp>
    </p:spTree>
    <p:extLst>
      <p:ext uri="{BB962C8B-B14F-4D97-AF65-F5344CB8AC3E}">
        <p14:creationId xmlns:p14="http://schemas.microsoft.com/office/powerpoint/2010/main" val="1930309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220307" y="1713675"/>
            <a:ext cx="34701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 sz="6000" b="0" i="0" u="none" strike="noStrike" kern="0" cap="none" spc="0" normalizeH="0" baseline="0" noProof="0" dirty="0">
                <a:ln>
                  <a:noFill/>
                </a:ln>
                <a:solidFill>
                  <a:srgbClr val="0DB8CC"/>
                </a:solidFill>
                <a:effectLst/>
                <a:uLnTx/>
                <a:uFillTx/>
                <a:latin typeface="Oswald"/>
                <a:sym typeface="Oswald"/>
              </a:rPr>
              <a:t>Thanks!</a:t>
            </a:r>
            <a:endParaRPr dirty="0"/>
          </a:p>
        </p:txBody>
      </p:sp>
      <p:sp>
        <p:nvSpPr>
          <p:cNvPr id="8" name="Google Shape;386;p34">
            <a:extLst>
              <a:ext uri="{FF2B5EF4-FFF2-40B4-BE49-F238E27FC236}">
                <a16:creationId xmlns:a16="http://schemas.microsoft.com/office/drawing/2014/main" id="{510932E8-1E1B-432C-9EED-26AB03882ECE}"/>
              </a:ext>
            </a:extLst>
          </p:cNvPr>
          <p:cNvSpPr txBox="1">
            <a:spLocks/>
          </p:cNvSpPr>
          <p:nvPr/>
        </p:nvSpPr>
        <p:spPr>
          <a:xfrm>
            <a:off x="550500" y="2165686"/>
            <a:ext cx="3694500" cy="245631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Any questions?</a:t>
            </a:r>
            <a:br>
              <a:rPr lang="en-US" dirty="0"/>
            </a:br>
            <a:r>
              <a:rPr lang="en-US" dirty="0"/>
              <a:t>You can find us at:</a:t>
            </a:r>
          </a:p>
          <a:p>
            <a:pPr marL="457200" indent="-381000">
              <a:spcBef>
                <a:spcPts val="800"/>
              </a:spcBef>
              <a:buSzPts val="2400"/>
              <a:buFont typeface="Arial"/>
              <a:buChar char="▸"/>
            </a:pPr>
            <a:r>
              <a:rPr lang="en-US" sz="1200" dirty="0">
                <a:hlinkClick r:id="rId4"/>
              </a:rPr>
              <a:t>rahulsingh409@gmail.com</a:t>
            </a:r>
            <a:endParaRPr lang="en-US" sz="1200" dirty="0"/>
          </a:p>
          <a:p>
            <a:pPr marL="457200" indent="-381000">
              <a:spcBef>
                <a:spcPts val="800"/>
              </a:spcBef>
              <a:buSzPts val="2400"/>
              <a:buFont typeface="Arial"/>
              <a:buChar char="▸"/>
            </a:pPr>
            <a:r>
              <a:rPr lang="en-US" sz="1200" dirty="0">
                <a:latin typeface="Calibri" panose="020F0502020204030204" pitchFamily="34" charset="0"/>
                <a:hlinkClick r:id="rId5"/>
              </a:rPr>
              <a:t>dhamudamodhar@gmail.com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6"/>
              </a:rPr>
              <a:t>infovishkakade@gmail.com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7"/>
              </a:rPr>
              <a:t>hariawesome8@gmail.com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8"/>
              </a:rPr>
              <a:t>manikumar.mh@gmail.com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9"/>
              </a:rPr>
              <a:t>2sushilkumaryadav@gmail.com</a:t>
            </a:r>
            <a:endParaRPr lang="en-US" sz="1200" dirty="0">
              <a:latin typeface="Calibri" panose="020F0502020204030204" pitchFamily="34" charset="0"/>
            </a:endParaRPr>
          </a:p>
          <a:p>
            <a:pPr marL="76200">
              <a:spcBef>
                <a:spcPts val="800"/>
              </a:spcBef>
              <a:buSzPts val="2400"/>
            </a:pPr>
            <a:endParaRPr lang="en-US" dirty="0"/>
          </a:p>
        </p:txBody>
      </p:sp>
      <p:pic>
        <p:nvPicPr>
          <p:cNvPr id="4" name="Google Shape;333;p1">
            <a:extLst>
              <a:ext uri="{FF2B5EF4-FFF2-40B4-BE49-F238E27FC236}">
                <a16:creationId xmlns:a16="http://schemas.microsoft.com/office/drawing/2014/main" id="{4789BA9C-940C-4987-9AD8-5151FB0EF069}"/>
              </a:ext>
            </a:extLst>
          </p:cNvPr>
          <p:cNvPicPr preferRelativeResize="0"/>
          <p:nvPr/>
        </p:nvPicPr>
        <p:blipFill rotWithShape="1">
          <a:blip r:embed="rId10">
            <a:alphaModFix/>
          </a:blip>
          <a:srcRect/>
          <a:stretch/>
        </p:blipFill>
        <p:spPr>
          <a:xfrm>
            <a:off x="3470114" y="3000215"/>
            <a:ext cx="1187051"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8" name="Google Shape;868;p49"/>
          <p:cNvPicPr preferRelativeResize="0"/>
          <p:nvPr/>
        </p:nvPicPr>
        <p:blipFill rotWithShape="1">
          <a:blip r:embed="rId3">
            <a:alphaModFix/>
          </a:blip>
          <a:srcRect l="28100" r="28095"/>
          <a:stretch/>
        </p:blipFill>
        <p:spPr>
          <a:xfrm>
            <a:off x="5508263" y="1897100"/>
            <a:ext cx="2130033" cy="3241826"/>
          </a:xfrm>
          <a:prstGeom prst="rect">
            <a:avLst/>
          </a:prstGeom>
          <a:noFill/>
          <a:ln>
            <a:noFill/>
          </a:ln>
        </p:spPr>
      </p:pic>
      <p:sp>
        <p:nvSpPr>
          <p:cNvPr id="864" name="Google Shape;864;p49"/>
          <p:cNvSpPr txBox="1">
            <a:spLocks noGrp="1"/>
          </p:cNvSpPr>
          <p:nvPr>
            <p:ph type="title" idx="2"/>
          </p:nvPr>
        </p:nvSpPr>
        <p:spPr>
          <a:xfrm>
            <a:off x="713225"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865" name="Google Shape;865;p49"/>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Understanding</a:t>
            </a:r>
          </a:p>
        </p:txBody>
      </p:sp>
      <p:pic>
        <p:nvPicPr>
          <p:cNvPr id="866" name="Google Shape;866;p49"/>
          <p:cNvPicPr preferRelativeResize="0"/>
          <p:nvPr/>
        </p:nvPicPr>
        <p:blipFill rotWithShape="1">
          <a:blip r:embed="rId4">
            <a:alphaModFix/>
          </a:blip>
          <a:srcRect l="33647" r="19456"/>
          <a:stretch/>
        </p:blipFill>
        <p:spPr>
          <a:xfrm>
            <a:off x="6971599" y="-325675"/>
            <a:ext cx="2280423" cy="3241824"/>
          </a:xfrm>
          <a:prstGeom prst="rect">
            <a:avLst/>
          </a:prstGeom>
          <a:noFill/>
          <a:ln>
            <a:noFill/>
          </a:ln>
        </p:spPr>
      </p:pic>
      <p:sp>
        <p:nvSpPr>
          <p:cNvPr id="867" name="Google Shape;867;p49"/>
          <p:cNvSpPr/>
          <p:nvPr/>
        </p:nvSpPr>
        <p:spPr>
          <a:xfrm>
            <a:off x="7980025" y="3890063"/>
            <a:ext cx="1571112" cy="1571112"/>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5106720" y="381710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333;p1">
            <a:extLst>
              <a:ext uri="{FF2B5EF4-FFF2-40B4-BE49-F238E27FC236}">
                <a16:creationId xmlns:a16="http://schemas.microsoft.com/office/drawing/2014/main" id="{E8533EE6-25EF-4C0F-850A-78916F0FA5DE}"/>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a:t>
            </a:r>
            <a:endParaRPr dirty="0"/>
          </a:p>
        </p:txBody>
      </p:sp>
      <p:sp>
        <p:nvSpPr>
          <p:cNvPr id="19" name="TextBox 18">
            <a:extLst>
              <a:ext uri="{FF2B5EF4-FFF2-40B4-BE49-F238E27FC236}">
                <a16:creationId xmlns:a16="http://schemas.microsoft.com/office/drawing/2014/main" id="{51FFC2C2-8966-41C8-9E05-FFC552C8DC91}"/>
              </a:ext>
            </a:extLst>
          </p:cNvPr>
          <p:cNvSpPr txBox="1"/>
          <p:nvPr/>
        </p:nvSpPr>
        <p:spPr>
          <a:xfrm>
            <a:off x="495807" y="1176703"/>
            <a:ext cx="6447918" cy="1815882"/>
          </a:xfrm>
          <a:prstGeom prst="rect">
            <a:avLst/>
          </a:prstGeom>
          <a:noFill/>
        </p:spPr>
        <p:txBody>
          <a:bodyPr wrap="square" rtlCol="0">
            <a:spAutoFit/>
          </a:bodyPr>
          <a:lstStyle/>
          <a:p>
            <a:r>
              <a:rPr lang="en-US" b="1" dirty="0">
                <a:solidFill>
                  <a:schemeClr val="accent6">
                    <a:lumMod val="75000"/>
                  </a:schemeClr>
                </a:solidFill>
                <a:latin typeface="+mj-lt"/>
              </a:rPr>
              <a:t>What is Ecommerce?</a:t>
            </a:r>
          </a:p>
          <a:p>
            <a:endParaRPr lang="en-US" b="1" dirty="0">
              <a:solidFill>
                <a:schemeClr val="accent6">
                  <a:lumMod val="75000"/>
                </a:schemeClr>
              </a:solidFill>
              <a:latin typeface="+mj-lt"/>
            </a:endParaRPr>
          </a:p>
          <a:p>
            <a:r>
              <a:rPr lang="en-US" b="1" dirty="0">
                <a:solidFill>
                  <a:schemeClr val="accent6">
                    <a:lumMod val="75000"/>
                  </a:schemeClr>
                </a:solidFill>
                <a:latin typeface="+mj-lt"/>
              </a:rPr>
              <a:t>Ecommerce, also known as electronic commerce or internet commerce, refers to the buying and selling of goods or services using the internet, and the transfer of money and data to execute these transactions. Ecommerce is often used to refer to the sale of physical products online, but it can also describe any kind of commercial transaction that is facilitated through the internet.</a:t>
            </a:r>
          </a:p>
        </p:txBody>
      </p:sp>
      <p:sp>
        <p:nvSpPr>
          <p:cNvPr id="20" name="Google Shape;226;p23">
            <a:extLst>
              <a:ext uri="{FF2B5EF4-FFF2-40B4-BE49-F238E27FC236}">
                <a16:creationId xmlns:a16="http://schemas.microsoft.com/office/drawing/2014/main" id="{83DBFC02-59D9-4249-89C9-EB0AF5721EE5}"/>
              </a:ext>
            </a:extLst>
          </p:cNvPr>
          <p:cNvSpPr/>
          <p:nvPr/>
        </p:nvSpPr>
        <p:spPr>
          <a:xfrm>
            <a:off x="4121054" y="3062669"/>
            <a:ext cx="1421400" cy="525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lt1"/>
                </a:solidFill>
                <a:latin typeface="+mj-lt"/>
                <a:ea typeface="News Cycle"/>
                <a:cs typeface="News Cycle"/>
                <a:sym typeface="News Cycle"/>
              </a:rPr>
              <a:t>Types Of Ecommerce</a:t>
            </a:r>
            <a:endParaRPr sz="1100" b="1" dirty="0">
              <a:solidFill>
                <a:schemeClr val="lt1"/>
              </a:solidFill>
              <a:latin typeface="+mj-lt"/>
              <a:ea typeface="News Cycle"/>
              <a:cs typeface="News Cycle"/>
              <a:sym typeface="News Cycle"/>
            </a:endParaRPr>
          </a:p>
        </p:txBody>
      </p:sp>
      <p:sp>
        <p:nvSpPr>
          <p:cNvPr id="21" name="Google Shape;230;p23">
            <a:extLst>
              <a:ext uri="{FF2B5EF4-FFF2-40B4-BE49-F238E27FC236}">
                <a16:creationId xmlns:a16="http://schemas.microsoft.com/office/drawing/2014/main" id="{47EF3787-8A06-47F1-A30F-41ABF5F2AF6B}"/>
              </a:ext>
            </a:extLst>
          </p:cNvPr>
          <p:cNvSpPr/>
          <p:nvPr/>
        </p:nvSpPr>
        <p:spPr>
          <a:xfrm>
            <a:off x="2226578" y="4022060"/>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Business (B2B)</a:t>
            </a:r>
          </a:p>
        </p:txBody>
      </p:sp>
      <p:cxnSp>
        <p:nvCxnSpPr>
          <p:cNvPr id="22" name="Google Shape;234;p23">
            <a:extLst>
              <a:ext uri="{FF2B5EF4-FFF2-40B4-BE49-F238E27FC236}">
                <a16:creationId xmlns:a16="http://schemas.microsoft.com/office/drawing/2014/main" id="{112D3541-D65E-4A49-AC58-EC012DD5555B}"/>
              </a:ext>
            </a:extLst>
          </p:cNvPr>
          <p:cNvCxnSpPr>
            <a:stCxn id="20" idx="2"/>
            <a:endCxn id="21" idx="0"/>
          </p:cNvCxnSpPr>
          <p:nvPr/>
        </p:nvCxnSpPr>
        <p:spPr>
          <a:xfrm rot="5400000">
            <a:off x="3667471" y="2857776"/>
            <a:ext cx="434091" cy="189447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3" name="Google Shape;235;p23">
            <a:extLst>
              <a:ext uri="{FF2B5EF4-FFF2-40B4-BE49-F238E27FC236}">
                <a16:creationId xmlns:a16="http://schemas.microsoft.com/office/drawing/2014/main" id="{0AAB700C-0277-49A6-A7FC-E9F291E5EC3F}"/>
              </a:ext>
            </a:extLst>
          </p:cNvPr>
          <p:cNvCxnSpPr>
            <a:endCxn id="20" idx="2"/>
          </p:cNvCxnSpPr>
          <p:nvPr/>
        </p:nvCxnSpPr>
        <p:spPr>
          <a:xfrm rot="5400000" flipH="1" flipV="1">
            <a:off x="2838485" y="2041921"/>
            <a:ext cx="447221" cy="353931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24" name="Google Shape;230;p23">
            <a:extLst>
              <a:ext uri="{FF2B5EF4-FFF2-40B4-BE49-F238E27FC236}">
                <a16:creationId xmlns:a16="http://schemas.microsoft.com/office/drawing/2014/main" id="{39E027B4-B7DE-44D1-B04B-944750FE68C1}"/>
              </a:ext>
            </a:extLst>
          </p:cNvPr>
          <p:cNvSpPr/>
          <p:nvPr/>
        </p:nvSpPr>
        <p:spPr>
          <a:xfrm>
            <a:off x="387067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Direct to Consumer (D2C)</a:t>
            </a:r>
          </a:p>
        </p:txBody>
      </p:sp>
      <p:sp>
        <p:nvSpPr>
          <p:cNvPr id="25" name="Google Shape;230;p23">
            <a:extLst>
              <a:ext uri="{FF2B5EF4-FFF2-40B4-BE49-F238E27FC236}">
                <a16:creationId xmlns:a16="http://schemas.microsoft.com/office/drawing/2014/main" id="{030C46D9-60BC-48A4-B15B-3B40E82939B9}"/>
              </a:ext>
            </a:extLst>
          </p:cNvPr>
          <p:cNvSpPr/>
          <p:nvPr/>
        </p:nvSpPr>
        <p:spPr>
          <a:xfrm>
            <a:off x="5510112" y="4009358"/>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Consumer (C2C)</a:t>
            </a:r>
          </a:p>
        </p:txBody>
      </p:sp>
      <p:sp>
        <p:nvSpPr>
          <p:cNvPr id="26" name="Google Shape;230;p23">
            <a:extLst>
              <a:ext uri="{FF2B5EF4-FFF2-40B4-BE49-F238E27FC236}">
                <a16:creationId xmlns:a16="http://schemas.microsoft.com/office/drawing/2014/main" id="{B523FD9B-06E9-4350-B041-A7856B0AC6B1}"/>
              </a:ext>
            </a:extLst>
          </p:cNvPr>
          <p:cNvSpPr/>
          <p:nvPr/>
        </p:nvSpPr>
        <p:spPr>
          <a:xfrm>
            <a:off x="714954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Business (C2B)</a:t>
            </a:r>
          </a:p>
        </p:txBody>
      </p:sp>
      <p:cxnSp>
        <p:nvCxnSpPr>
          <p:cNvPr id="27" name="Google Shape;235;p23">
            <a:extLst>
              <a:ext uri="{FF2B5EF4-FFF2-40B4-BE49-F238E27FC236}">
                <a16:creationId xmlns:a16="http://schemas.microsoft.com/office/drawing/2014/main" id="{8EDE43F6-E040-4A8D-8A3C-59B8DA4B41BC}"/>
              </a:ext>
            </a:extLst>
          </p:cNvPr>
          <p:cNvCxnSpPr>
            <a:cxnSpLocks/>
            <a:stCxn id="26" idx="0"/>
            <a:endCxn id="20" idx="2"/>
          </p:cNvCxnSpPr>
          <p:nvPr/>
        </p:nvCxnSpPr>
        <p:spPr>
          <a:xfrm rot="16200000" flipV="1">
            <a:off x="6139275" y="2280448"/>
            <a:ext cx="413452" cy="3028493"/>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8" name="Google Shape;235;p23">
            <a:extLst>
              <a:ext uri="{FF2B5EF4-FFF2-40B4-BE49-F238E27FC236}">
                <a16:creationId xmlns:a16="http://schemas.microsoft.com/office/drawing/2014/main" id="{D2F74195-B229-40CC-8979-557630D51110}"/>
              </a:ext>
            </a:extLst>
          </p:cNvPr>
          <p:cNvCxnSpPr>
            <a:cxnSpLocks/>
            <a:stCxn id="25" idx="0"/>
            <a:endCxn id="20" idx="2"/>
          </p:cNvCxnSpPr>
          <p:nvPr/>
        </p:nvCxnSpPr>
        <p:spPr>
          <a:xfrm rot="16200000" flipV="1">
            <a:off x="5315589" y="3104135"/>
            <a:ext cx="421389" cy="1389058"/>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9" name="Google Shape;235;p23">
            <a:extLst>
              <a:ext uri="{FF2B5EF4-FFF2-40B4-BE49-F238E27FC236}">
                <a16:creationId xmlns:a16="http://schemas.microsoft.com/office/drawing/2014/main" id="{13295CA5-1DE8-4748-A9FD-DDE7E1B909C3}"/>
              </a:ext>
            </a:extLst>
          </p:cNvPr>
          <p:cNvCxnSpPr>
            <a:cxnSpLocks/>
            <a:stCxn id="24" idx="0"/>
            <a:endCxn id="20" idx="2"/>
          </p:cNvCxnSpPr>
          <p:nvPr/>
        </p:nvCxnSpPr>
        <p:spPr>
          <a:xfrm rot="5400000" flipH="1" flipV="1">
            <a:off x="4499839" y="3669507"/>
            <a:ext cx="413452" cy="250377"/>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40" name="Google Shape;231;p23">
            <a:extLst>
              <a:ext uri="{FF2B5EF4-FFF2-40B4-BE49-F238E27FC236}">
                <a16:creationId xmlns:a16="http://schemas.microsoft.com/office/drawing/2014/main" id="{1A5FF540-15DB-4F27-8375-AF3DED8BD288}"/>
              </a:ext>
            </a:extLst>
          </p:cNvPr>
          <p:cNvSpPr/>
          <p:nvPr/>
        </p:nvSpPr>
        <p:spPr>
          <a:xfrm>
            <a:off x="584811" y="403519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Consumer (B2C)</a:t>
            </a:r>
          </a:p>
        </p:txBody>
      </p:sp>
      <p:pic>
        <p:nvPicPr>
          <p:cNvPr id="15" name="Google Shape;333;p1">
            <a:extLst>
              <a:ext uri="{FF2B5EF4-FFF2-40B4-BE49-F238E27FC236}">
                <a16:creationId xmlns:a16="http://schemas.microsoft.com/office/drawing/2014/main" id="{AD2C6726-12D2-495B-A02C-49F2FC9A58F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16" name="Picture 15">
            <a:extLst>
              <a:ext uri="{FF2B5EF4-FFF2-40B4-BE49-F238E27FC236}">
                <a16:creationId xmlns:a16="http://schemas.microsoft.com/office/drawing/2014/main" id="{E16A07A2-6B72-4A42-AAC7-DD860E83BD7E}"/>
              </a:ext>
            </a:extLst>
          </p:cNvPr>
          <p:cNvPicPr>
            <a:picLocks noChangeAspect="1"/>
          </p:cNvPicPr>
          <p:nvPr/>
        </p:nvPicPr>
        <p:blipFill>
          <a:blip r:embed="rId3"/>
          <a:stretch>
            <a:fillRect/>
          </a:stretch>
        </p:blipFill>
        <p:spPr>
          <a:xfrm>
            <a:off x="493350" y="1357425"/>
            <a:ext cx="7937375" cy="3600338"/>
          </a:xfrm>
          <a:prstGeom prst="rect">
            <a:avLst/>
          </a:prstGeom>
        </p:spPr>
      </p:pic>
      <p:pic>
        <p:nvPicPr>
          <p:cNvPr id="5" name="Google Shape;333;p1">
            <a:extLst>
              <a:ext uri="{FF2B5EF4-FFF2-40B4-BE49-F238E27FC236}">
                <a16:creationId xmlns:a16="http://schemas.microsoft.com/office/drawing/2014/main" id="{028BF699-4CAB-4DFE-BDA1-BBE6F3E23F4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00869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5" name="Picture 4">
            <a:extLst>
              <a:ext uri="{FF2B5EF4-FFF2-40B4-BE49-F238E27FC236}">
                <a16:creationId xmlns:a16="http://schemas.microsoft.com/office/drawing/2014/main" id="{592DAF71-916B-4A8C-A2A3-D66FA7370C4D}"/>
              </a:ext>
            </a:extLst>
          </p:cNvPr>
          <p:cNvPicPr>
            <a:picLocks noChangeAspect="1"/>
          </p:cNvPicPr>
          <p:nvPr/>
        </p:nvPicPr>
        <p:blipFill>
          <a:blip r:embed="rId3"/>
          <a:stretch>
            <a:fillRect/>
          </a:stretch>
        </p:blipFill>
        <p:spPr>
          <a:xfrm>
            <a:off x="493349" y="1385903"/>
            <a:ext cx="7937375" cy="3007504"/>
          </a:xfrm>
          <a:prstGeom prst="rect">
            <a:avLst/>
          </a:prstGeom>
        </p:spPr>
      </p:pic>
      <p:pic>
        <p:nvPicPr>
          <p:cNvPr id="6" name="Google Shape;333;p1">
            <a:extLst>
              <a:ext uri="{FF2B5EF4-FFF2-40B4-BE49-F238E27FC236}">
                <a16:creationId xmlns:a16="http://schemas.microsoft.com/office/drawing/2014/main" id="{1DA05262-3AAC-4F4C-A594-1E20E0B9E7A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42969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Problem</a:t>
            </a:r>
            <a:endParaRPr dirty="0"/>
          </a:p>
        </p:txBody>
      </p:sp>
      <p:sp>
        <p:nvSpPr>
          <p:cNvPr id="6" name="Google Shape;166;p17">
            <a:extLst>
              <a:ext uri="{FF2B5EF4-FFF2-40B4-BE49-F238E27FC236}">
                <a16:creationId xmlns:a16="http://schemas.microsoft.com/office/drawing/2014/main" id="{A7B43389-D2E6-4B65-BEDF-C96BA0D74243}"/>
              </a:ext>
            </a:extLst>
          </p:cNvPr>
          <p:cNvSpPr txBox="1">
            <a:spLocks/>
          </p:cNvSpPr>
          <p:nvPr/>
        </p:nvSpPr>
        <p:spPr>
          <a:xfrm>
            <a:off x="850156" y="1033900"/>
            <a:ext cx="6743650" cy="43251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1">
                    <a:lumMod val="50000"/>
                    <a:lumOff val="50000"/>
                  </a:schemeClr>
                </a:solidFill>
              </a:rPr>
              <a:t>This dataset includes description of an Ecommerce company based in London sells clothing online but they also have in-store style and clothing advice sessions. Customers come in to the store, have sessions/meetings with a personal stylist, then they can go home and order either on a mobile app or website for the clothes they want. The company is trying to decide whether to focus their efforts on their mobile app experience or their website. They've asked to help them figure it out.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Summary: We worked with the Ecommerce company and the dataset name is Ecommerce.csv. It has Customer info, such as Customer ID, Avg Session length, Time on App, Time on Website, Length of </a:t>
            </a:r>
            <a:r>
              <a:rPr lang="en-US" sz="1200" b="1" dirty="0" err="1">
                <a:solidFill>
                  <a:schemeClr val="tx1">
                    <a:lumMod val="50000"/>
                    <a:lumOff val="50000"/>
                  </a:schemeClr>
                </a:solidFill>
              </a:rPr>
              <a:t>MemberShip</a:t>
            </a:r>
            <a:r>
              <a:rPr lang="en-US" sz="1200" b="1" dirty="0">
                <a:solidFill>
                  <a:schemeClr val="tx1">
                    <a:lumMod val="50000"/>
                    <a:lumOff val="50000"/>
                  </a:schemeClr>
                </a:solidFill>
              </a:rPr>
              <a:t>, </a:t>
            </a:r>
            <a:r>
              <a:rPr lang="en-US" sz="1200" b="1" dirty="0" err="1">
                <a:solidFill>
                  <a:schemeClr val="tx1">
                    <a:lumMod val="50000"/>
                    <a:lumOff val="50000"/>
                  </a:schemeClr>
                </a:solidFill>
              </a:rPr>
              <a:t>Yealy</a:t>
            </a:r>
            <a:r>
              <a:rPr lang="en-US" sz="1200" b="1" dirty="0">
                <a:solidFill>
                  <a:schemeClr val="tx1">
                    <a:lumMod val="50000"/>
                    <a:lumOff val="50000"/>
                  </a:schemeClr>
                </a:solidFill>
              </a:rPr>
              <a:t> amount spent.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Attribute Information:</a:t>
            </a:r>
          </a:p>
          <a:p>
            <a:endParaRPr lang="en-US" sz="1200" b="1" dirty="0">
              <a:solidFill>
                <a:schemeClr val="tx1">
                  <a:lumMod val="50000"/>
                  <a:lumOff val="50000"/>
                </a:schemeClr>
              </a:solidFill>
            </a:endParaRPr>
          </a:p>
          <a:p>
            <a:r>
              <a:rPr lang="en-US" sz="1200" b="1" dirty="0">
                <a:solidFill>
                  <a:schemeClr val="tx1">
                    <a:lumMod val="50000"/>
                    <a:lumOff val="50000"/>
                  </a:schemeClr>
                </a:solidFill>
              </a:rPr>
              <a:t>Customer ID: A unique identification number given to every Customer.</a:t>
            </a:r>
          </a:p>
          <a:p>
            <a:r>
              <a:rPr lang="en-US" sz="1200" b="1" dirty="0">
                <a:solidFill>
                  <a:schemeClr val="tx1">
                    <a:lumMod val="50000"/>
                    <a:lumOff val="50000"/>
                  </a:schemeClr>
                </a:solidFill>
              </a:rPr>
              <a:t>Avg Session length: Customers come in to the store, have sessions/meetings with a personal stylist.</a:t>
            </a:r>
          </a:p>
          <a:p>
            <a:r>
              <a:rPr lang="en-US" sz="1200" b="1" dirty="0">
                <a:solidFill>
                  <a:schemeClr val="tx1">
                    <a:lumMod val="50000"/>
                    <a:lumOff val="50000"/>
                  </a:schemeClr>
                </a:solidFill>
              </a:rPr>
              <a:t>Time on App: Time spent by customer on company mobile app.</a:t>
            </a:r>
          </a:p>
          <a:p>
            <a:r>
              <a:rPr lang="en-US" sz="1200" b="1" dirty="0">
                <a:solidFill>
                  <a:schemeClr val="tx1">
                    <a:lumMod val="50000"/>
                    <a:lumOff val="50000"/>
                  </a:schemeClr>
                </a:solidFill>
              </a:rPr>
              <a:t>Time on Website: Time spent by customer on website.</a:t>
            </a:r>
          </a:p>
          <a:p>
            <a:r>
              <a:rPr lang="en-US" sz="1200" b="1" dirty="0">
                <a:solidFill>
                  <a:schemeClr val="tx1">
                    <a:lumMod val="50000"/>
                    <a:lumOff val="50000"/>
                  </a:schemeClr>
                </a:solidFill>
              </a:rPr>
              <a:t>Length of Membership: The number of years/months in a membership term by customer.</a:t>
            </a:r>
          </a:p>
          <a:p>
            <a:r>
              <a:rPr lang="en-US" sz="1200" b="1" dirty="0">
                <a:solidFill>
                  <a:schemeClr val="tx1">
                    <a:lumMod val="50000"/>
                    <a:lumOff val="50000"/>
                  </a:schemeClr>
                </a:solidFill>
              </a:rPr>
              <a:t>Yearly amount spent: Amount yearly spent by customer in an ecommerce shopping with the company.</a:t>
            </a:r>
          </a:p>
        </p:txBody>
      </p:sp>
      <p:pic>
        <p:nvPicPr>
          <p:cNvPr id="4" name="Google Shape;333;p1">
            <a:extLst>
              <a:ext uri="{FF2B5EF4-FFF2-40B4-BE49-F238E27FC236}">
                <a16:creationId xmlns:a16="http://schemas.microsoft.com/office/drawing/2014/main" id="{CE19355C-3F9C-473F-905C-8E73488DDB1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4226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774"/>
        <p:cNvGrpSpPr/>
        <p:nvPr/>
      </p:nvGrpSpPr>
      <p:grpSpPr>
        <a:xfrm>
          <a:off x="0" y="0"/>
          <a:ext cx="0" cy="0"/>
          <a:chOff x="0" y="0"/>
          <a:chExt cx="0" cy="0"/>
        </a:xfrm>
      </p:grpSpPr>
      <p:sp>
        <p:nvSpPr>
          <p:cNvPr id="775" name="Google Shape;775;p47"/>
          <p:cNvSpPr/>
          <p:nvPr/>
        </p:nvSpPr>
        <p:spPr>
          <a:xfrm>
            <a:off x="2462775" y="120600"/>
            <a:ext cx="4218600" cy="502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txBox="1">
            <a:spLocks noGrp="1"/>
          </p:cNvSpPr>
          <p:nvPr>
            <p:ph type="title"/>
          </p:nvPr>
        </p:nvSpPr>
        <p:spPr>
          <a:xfrm>
            <a:off x="3083950" y="296875"/>
            <a:ext cx="29760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Objective</a:t>
            </a:r>
            <a:endParaRPr dirty="0"/>
          </a:p>
        </p:txBody>
      </p:sp>
      <p:sp>
        <p:nvSpPr>
          <p:cNvPr id="68" name="Google Shape;146;p14">
            <a:extLst>
              <a:ext uri="{FF2B5EF4-FFF2-40B4-BE49-F238E27FC236}">
                <a16:creationId xmlns:a16="http://schemas.microsoft.com/office/drawing/2014/main" id="{B711D8DA-621D-4B8E-91D3-D367EA687186}"/>
              </a:ext>
            </a:extLst>
          </p:cNvPr>
          <p:cNvSpPr txBox="1">
            <a:spLocks/>
          </p:cNvSpPr>
          <p:nvPr/>
        </p:nvSpPr>
        <p:spPr>
          <a:xfrm>
            <a:off x="2561216" y="744071"/>
            <a:ext cx="4021468" cy="37759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Company Business Problem: The company is trying to decide whether to focus their efforts on their mobile app experience or their website. Interpret which variables are contributing towards the more annual income prediction.</a:t>
            </a:r>
          </a:p>
          <a:p>
            <a:endParaRPr lang="en-US" b="1" dirty="0"/>
          </a:p>
          <a:p>
            <a:r>
              <a:rPr lang="en-US" b="1" dirty="0"/>
              <a:t>Objective: The objective of the analysis is to predict Feature Importance. Feature importance refers to techniques that assign a score to input features based on how useful they are at predicting a target variable. Our overall goal is to use the Ecommerce dataset shown below to develop a machine learning model that attempts to predict which variables is contributing towards the more annual income, so that company can maintain its budget by investing more in that, to gain more revenue and its helps to groom its online business.</a:t>
            </a:r>
          </a:p>
        </p:txBody>
      </p:sp>
      <p:pic>
        <p:nvPicPr>
          <p:cNvPr id="5" name="Google Shape;333;p1">
            <a:extLst>
              <a:ext uri="{FF2B5EF4-FFF2-40B4-BE49-F238E27FC236}">
                <a16:creationId xmlns:a16="http://schemas.microsoft.com/office/drawing/2014/main" id="{8CD5B3CE-52CF-423B-8AAD-26ECBE1076ED}"/>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4"/>
          <p:cNvSpPr txBox="1">
            <a:spLocks noGrp="1"/>
          </p:cNvSpPr>
          <p:nvPr>
            <p:ph type="title"/>
          </p:nvPr>
        </p:nvSpPr>
        <p:spPr>
          <a:xfrm>
            <a:off x="609222" y="1888095"/>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943" name="Google Shape;943;p54"/>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Understanding</a:t>
            </a:r>
          </a:p>
        </p:txBody>
      </p:sp>
      <p:pic>
        <p:nvPicPr>
          <p:cNvPr id="944" name="Google Shape;944;p54"/>
          <p:cNvPicPr preferRelativeResize="0"/>
          <p:nvPr/>
        </p:nvPicPr>
        <p:blipFill rotWithShape="1">
          <a:blip r:embed="rId3">
            <a:alphaModFix/>
          </a:blip>
          <a:srcRect l="20806" t="8542" r="49401"/>
          <a:stretch/>
        </p:blipFill>
        <p:spPr>
          <a:xfrm>
            <a:off x="6419725" y="1692043"/>
            <a:ext cx="2724300" cy="2675100"/>
          </a:xfrm>
          <a:prstGeom prst="arc">
            <a:avLst>
              <a:gd name="adj1" fmla="val 5377336"/>
              <a:gd name="adj2" fmla="val 16223158"/>
            </a:avLst>
          </a:prstGeom>
          <a:noFill/>
          <a:ln w="152400" cap="flat" cmpd="sng">
            <a:solidFill>
              <a:schemeClr val="dk1"/>
            </a:solidFill>
            <a:prstDash val="solid"/>
            <a:round/>
            <a:headEnd type="none" w="sm" len="sm"/>
            <a:tailEnd type="none" w="sm" len="sm"/>
          </a:ln>
        </p:spPr>
      </p:pic>
      <p:pic>
        <p:nvPicPr>
          <p:cNvPr id="945" name="Google Shape;945;p54"/>
          <p:cNvPicPr preferRelativeResize="0"/>
          <p:nvPr/>
        </p:nvPicPr>
        <p:blipFill rotWithShape="1">
          <a:blip r:embed="rId3">
            <a:alphaModFix/>
          </a:blip>
          <a:srcRect l="50577" t="8542" r="19629"/>
          <a:stretch/>
        </p:blipFill>
        <p:spPr>
          <a:xfrm>
            <a:off x="6419725" y="776362"/>
            <a:ext cx="2724300" cy="2675100"/>
          </a:xfrm>
          <a:prstGeom prst="arc">
            <a:avLst>
              <a:gd name="adj1" fmla="val 16198509"/>
              <a:gd name="adj2" fmla="val 5444762"/>
            </a:avLst>
          </a:prstGeom>
          <a:noFill/>
          <a:ln>
            <a:noFill/>
          </a:ln>
        </p:spPr>
      </p:pic>
      <p:sp>
        <p:nvSpPr>
          <p:cNvPr id="946" name="Google Shape;946;p54"/>
          <p:cNvSpPr/>
          <p:nvPr/>
        </p:nvSpPr>
        <p:spPr>
          <a:xfrm>
            <a:off x="6292695" y="860775"/>
            <a:ext cx="599700" cy="59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F405ADE8-48F7-4F36-9E98-BAAD289B31D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theme/theme1.xml><?xml version="1.0" encoding="utf-8"?>
<a:theme xmlns:a="http://schemas.openxmlformats.org/drawingml/2006/main" name="Clothing Retailer Business Plan by Slidesgo">
  <a:themeElements>
    <a:clrScheme name="Simple Light">
      <a:dk1>
        <a:srgbClr val="000000"/>
      </a:dk1>
      <a:lt1>
        <a:srgbClr val="FFFFFF"/>
      </a:lt1>
      <a:dk2>
        <a:srgbClr val="595959"/>
      </a:dk2>
      <a:lt2>
        <a:srgbClr val="EEEEEE"/>
      </a:lt2>
      <a:accent1>
        <a:srgbClr val="FFC71C"/>
      </a:accent1>
      <a:accent2>
        <a:srgbClr val="B7B7B7"/>
      </a:accent2>
      <a:accent3>
        <a:srgbClr val="434343"/>
      </a:accent3>
      <a:accent4>
        <a:srgbClr val="666666"/>
      </a:accent4>
      <a:accent5>
        <a:srgbClr val="FFC71C"/>
      </a:accent5>
      <a:accent6>
        <a:srgbClr val="FFC71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1769</TotalTime>
  <Words>2296</Words>
  <Application>Microsoft Office PowerPoint</Application>
  <PresentationFormat>On-screen Show (16:9)</PresentationFormat>
  <Paragraphs>355</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Oswald</vt:lpstr>
      <vt:lpstr>Arial</vt:lpstr>
      <vt:lpstr>Calibri</vt:lpstr>
      <vt:lpstr>Muli</vt:lpstr>
      <vt:lpstr>Fredoka One</vt:lpstr>
      <vt:lpstr>Anton</vt:lpstr>
      <vt:lpstr>Clothing Retailer Business Plan by Slidesgo</vt:lpstr>
      <vt:lpstr>PROJECT- THE ECOMMERCE FASHION INDUSTRY</vt:lpstr>
      <vt:lpstr>TABLE OF CONTENTS</vt:lpstr>
      <vt:lpstr>01</vt:lpstr>
      <vt:lpstr>The Data</vt:lpstr>
      <vt:lpstr>The Data (Cont’d)</vt:lpstr>
      <vt:lpstr>The Data (Cont’d)</vt:lpstr>
      <vt:lpstr>Business Problem</vt:lpstr>
      <vt:lpstr>Business Objective</vt:lpstr>
      <vt:lpstr>02</vt:lpstr>
      <vt:lpstr>Data Understanding</vt:lpstr>
      <vt:lpstr>Data Understanding (Cont’d)</vt:lpstr>
      <vt:lpstr>Data Understanding (Cont’d)</vt:lpstr>
      <vt:lpstr>03</vt:lpstr>
      <vt:lpstr>Exploratory Data Analysis &amp; Data Preparation</vt:lpstr>
      <vt:lpstr>Exploratory Data Analysis &amp; Data Preparation (Cont’d)</vt:lpstr>
      <vt:lpstr>Exploratory Data Analysis &amp; Data Preparation (Cont’d)</vt:lpstr>
      <vt:lpstr>Exploratory Data Analysis &amp; Data Preparation (Cont’d)</vt:lpstr>
      <vt:lpstr>Exploratory Data Analysis &amp; Data Preparation (Cont’d)</vt:lpstr>
      <vt:lpstr>Final Inference before model building</vt:lpstr>
      <vt:lpstr>04</vt:lpstr>
      <vt:lpstr>Model1: Modeling with the linear model and tree based model technique &amp; Standard Scaler.</vt:lpstr>
      <vt:lpstr>Model2: Modeling with the linear model and tree based model technique by adjusting outliers &amp; Standard Scaler.</vt:lpstr>
      <vt:lpstr>Model3: Modeling with the linear model and tree based model technique by adjusting outliers &amp; Log Transformation.</vt:lpstr>
      <vt:lpstr>Modeling: Finalizing Model &amp; Coefficients Visualization</vt:lpstr>
      <vt:lpstr>05</vt:lpstr>
      <vt:lpstr>Model Deployment With Streamlit </vt:lpstr>
      <vt:lpstr>06</vt:lpstr>
      <vt:lpstr>Conclusion &amp; Recommendation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RETAILER</dc:title>
  <dc:creator>rahul singh</dc:creator>
  <cp:lastModifiedBy>rahul singh</cp:lastModifiedBy>
  <cp:revision>72</cp:revision>
  <dcterms:modified xsi:type="dcterms:W3CDTF">2022-04-15T05:00:12Z</dcterms:modified>
</cp:coreProperties>
</file>